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9" r:id="rId2"/>
    <p:sldId id="290" r:id="rId3"/>
    <p:sldId id="291" r:id="rId4"/>
    <p:sldId id="256" r:id="rId5"/>
    <p:sldId id="257" r:id="rId6"/>
    <p:sldId id="279" r:id="rId7"/>
    <p:sldId id="258" r:id="rId8"/>
    <p:sldId id="259" r:id="rId9"/>
    <p:sldId id="260" r:id="rId10"/>
    <p:sldId id="280" r:id="rId11"/>
    <p:sldId id="261" r:id="rId12"/>
    <p:sldId id="262" r:id="rId13"/>
    <p:sldId id="281"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83" r:id="rId30"/>
    <p:sldId id="284" r:id="rId31"/>
    <p:sldId id="285" r:id="rId32"/>
    <p:sldId id="286" r:id="rId33"/>
    <p:sldId id="287" r:id="rId34"/>
    <p:sldId id="288" r:id="rId35"/>
    <p:sldId id="278" r:id="rId36"/>
    <p:sldId id="28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0" autoAdjust="0"/>
    <p:restoredTop sz="94660"/>
  </p:normalViewPr>
  <p:slideViewPr>
    <p:cSldViewPr snapToGrid="0">
      <p:cViewPr varScale="1">
        <p:scale>
          <a:sx n="209" d="100"/>
          <a:sy n="209"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11/19/20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11/19/20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veronique.beck68@orange.fr"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149254-DA3D-9B41-A1E0-0AAFAC0E5766}"/>
              </a:ext>
            </a:extLst>
          </p:cNvPr>
          <p:cNvSpPr>
            <a:spLocks noGrp="1"/>
          </p:cNvSpPr>
          <p:nvPr>
            <p:ph type="title"/>
          </p:nvPr>
        </p:nvSpPr>
        <p:spPr>
          <a:xfrm>
            <a:off x="1909129" y="1002565"/>
            <a:ext cx="6728550" cy="690208"/>
          </a:xfrm>
        </p:spPr>
        <p:txBody>
          <a:bodyPr/>
          <a:lstStyle/>
          <a:p>
            <a:r>
              <a:rPr lang="fr-FR" dirty="0"/>
              <a:t>Le petit déjeuner, c’est sacré !</a:t>
            </a:r>
          </a:p>
        </p:txBody>
      </p:sp>
      <p:sp>
        <p:nvSpPr>
          <p:cNvPr id="3" name="Espace réservé du contenu 2">
            <a:extLst>
              <a:ext uri="{FF2B5EF4-FFF2-40B4-BE49-F238E27FC236}">
                <a16:creationId xmlns:a16="http://schemas.microsoft.com/office/drawing/2014/main" id="{B17AF552-C246-DD4D-A34C-BF175D100C3B}"/>
              </a:ext>
            </a:extLst>
          </p:cNvPr>
          <p:cNvSpPr>
            <a:spLocks noGrp="1"/>
          </p:cNvSpPr>
          <p:nvPr>
            <p:ph idx="1"/>
          </p:nvPr>
        </p:nvSpPr>
        <p:spPr>
          <a:xfrm>
            <a:off x="1909128" y="2160589"/>
            <a:ext cx="7364873" cy="3880773"/>
          </a:xfrm>
        </p:spPr>
        <p:txBody>
          <a:bodyPr/>
          <a:lstStyle/>
          <a:p>
            <a:r>
              <a:rPr lang="fr-FR" dirty="0"/>
              <a:t>Une conférence proposée par l’Ensemble Scolaire Jean XXIII </a:t>
            </a:r>
          </a:p>
        </p:txBody>
      </p:sp>
      <p:pic>
        <p:nvPicPr>
          <p:cNvPr id="5" name="Image 4">
            <a:extLst>
              <a:ext uri="{FF2B5EF4-FFF2-40B4-BE49-F238E27FC236}">
                <a16:creationId xmlns:a16="http://schemas.microsoft.com/office/drawing/2014/main" id="{F28B38B7-84ED-F14F-8747-62606E1A5783}"/>
              </a:ext>
            </a:extLst>
          </p:cNvPr>
          <p:cNvPicPr>
            <a:picLocks noChangeAspect="1"/>
          </p:cNvPicPr>
          <p:nvPr/>
        </p:nvPicPr>
        <p:blipFill>
          <a:blip r:embed="rId2"/>
          <a:stretch>
            <a:fillRect/>
          </a:stretch>
        </p:blipFill>
        <p:spPr>
          <a:xfrm>
            <a:off x="3118533" y="3429000"/>
            <a:ext cx="2147275" cy="1768344"/>
          </a:xfrm>
          <a:prstGeom prst="rect">
            <a:avLst/>
          </a:prstGeom>
        </p:spPr>
      </p:pic>
      <p:pic>
        <p:nvPicPr>
          <p:cNvPr id="8" name="Image 7">
            <a:extLst>
              <a:ext uri="{FF2B5EF4-FFF2-40B4-BE49-F238E27FC236}">
                <a16:creationId xmlns:a16="http://schemas.microsoft.com/office/drawing/2014/main" id="{C073E1C7-BBDE-C14F-9E8F-9F34F2EB6CC4}"/>
              </a:ext>
            </a:extLst>
          </p:cNvPr>
          <p:cNvPicPr>
            <a:picLocks noChangeAspect="1"/>
          </p:cNvPicPr>
          <p:nvPr/>
        </p:nvPicPr>
        <p:blipFill>
          <a:blip r:embed="rId3"/>
          <a:stretch>
            <a:fillRect/>
          </a:stretch>
        </p:blipFill>
        <p:spPr>
          <a:xfrm>
            <a:off x="5588046" y="3578881"/>
            <a:ext cx="2603500" cy="1612900"/>
          </a:xfrm>
          <a:prstGeom prst="rect">
            <a:avLst/>
          </a:prstGeom>
        </p:spPr>
      </p:pic>
      <p:sp>
        <p:nvSpPr>
          <p:cNvPr id="10" name="ZoneTexte 9">
            <a:extLst>
              <a:ext uri="{FF2B5EF4-FFF2-40B4-BE49-F238E27FC236}">
                <a16:creationId xmlns:a16="http://schemas.microsoft.com/office/drawing/2014/main" id="{B11BA7E3-7E71-A041-8CEC-477285D92BF5}"/>
              </a:ext>
            </a:extLst>
          </p:cNvPr>
          <p:cNvSpPr txBox="1"/>
          <p:nvPr/>
        </p:nvSpPr>
        <p:spPr>
          <a:xfrm>
            <a:off x="2824119" y="4960418"/>
            <a:ext cx="2913134" cy="276999"/>
          </a:xfrm>
          <a:prstGeom prst="rect">
            <a:avLst/>
          </a:prstGeom>
          <a:solidFill>
            <a:schemeClr val="bg1"/>
          </a:solidFill>
        </p:spPr>
        <p:txBody>
          <a:bodyPr wrap="square" rtlCol="0">
            <a:spAutoFit/>
          </a:bodyPr>
          <a:lstStyle/>
          <a:p>
            <a:r>
              <a:rPr lang="fr-FR" sz="1200" dirty="0"/>
              <a:t>Ecole– Collège – Jean XXIII - Mulhouse</a:t>
            </a:r>
          </a:p>
        </p:txBody>
      </p:sp>
    </p:spTree>
    <p:extLst>
      <p:ext uri="{BB962C8B-B14F-4D97-AF65-F5344CB8AC3E}">
        <p14:creationId xmlns:p14="http://schemas.microsoft.com/office/powerpoint/2010/main" val="4131887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2B209D-3916-4105-8B2C-E690BDC7DE8C}"/>
              </a:ext>
            </a:extLst>
          </p:cNvPr>
          <p:cNvSpPr>
            <a:spLocks noGrp="1"/>
          </p:cNvSpPr>
          <p:nvPr>
            <p:ph type="title"/>
          </p:nvPr>
        </p:nvSpPr>
        <p:spPr/>
        <p:txBody>
          <a:bodyPr/>
          <a:lstStyle/>
          <a:p>
            <a:r>
              <a:rPr lang="fr-FR" dirty="0">
                <a:latin typeface="Calibri" panose="020F0502020204030204" pitchFamily="34" charset="0"/>
                <a:ea typeface="Calibri" panose="020F0502020204030204" pitchFamily="34" charset="0"/>
                <a:cs typeface="Times New Roman" panose="02020603050405020304" pitchFamily="18" charset="0"/>
              </a:rPr>
              <a:t>Exemples de goûter de 16-17h :</a:t>
            </a:r>
            <a:endParaRPr lang="fr-FR" dirty="0"/>
          </a:p>
        </p:txBody>
      </p:sp>
      <p:sp>
        <p:nvSpPr>
          <p:cNvPr id="3" name="Espace réservé du contenu 2">
            <a:extLst>
              <a:ext uri="{FF2B5EF4-FFF2-40B4-BE49-F238E27FC236}">
                <a16:creationId xmlns:a16="http://schemas.microsoft.com/office/drawing/2014/main" id="{F4D198A7-E88F-4E22-8CBD-CA0386146B9B}"/>
              </a:ext>
            </a:extLst>
          </p:cNvPr>
          <p:cNvSpPr>
            <a:spLocks noGrp="1"/>
          </p:cNvSpPr>
          <p:nvPr>
            <p:ph idx="1"/>
          </p:nvPr>
        </p:nvSpPr>
        <p:spPr>
          <a:xfrm>
            <a:off x="677334" y="1413164"/>
            <a:ext cx="8596668" cy="4835235"/>
          </a:xfrm>
        </p:spPr>
        <p:txBody>
          <a:bodyPr/>
          <a:lstStyle/>
          <a:p>
            <a:r>
              <a:rPr lang="fr-FR" sz="2400" u="sng" dirty="0"/>
              <a:t>Faim de loup	</a:t>
            </a:r>
            <a:r>
              <a:rPr lang="fr-FR" sz="2400" dirty="0"/>
              <a:t>1 banane pas trop mûre + 3 abricots secs + 2 tranches de pain aux céréales + 2 cuillères à café de purée d’amande sans sucre + 1 tisane</a:t>
            </a:r>
          </a:p>
          <a:p>
            <a:r>
              <a:rPr lang="fr-FR" sz="2400" u="sng" dirty="0"/>
              <a:t>Goûter salé	</a:t>
            </a:r>
            <a:r>
              <a:rPr lang="fr-FR" sz="2400" dirty="0"/>
              <a:t>1 kiwi + 2 tranches de pain aux céréales + 1 tranche de jambon blanc sans sel </a:t>
            </a:r>
            <a:r>
              <a:rPr lang="fr-FR" sz="2400" dirty="0" err="1"/>
              <a:t>nitrité</a:t>
            </a:r>
            <a:r>
              <a:rPr lang="fr-FR" sz="2400" dirty="0"/>
              <a:t> + 1 noisette de beurre doux + 1 verre d’eau.</a:t>
            </a:r>
          </a:p>
          <a:p>
            <a:r>
              <a:rPr lang="fr-FR" sz="2400" u="sng" dirty="0"/>
              <a:t>Gouter du sportif</a:t>
            </a:r>
            <a:r>
              <a:rPr lang="fr-FR" sz="2400" dirty="0"/>
              <a:t>	1 banane pas trop mûre + 3 figues séchées ou abricots secs ou pruneaux séchés + 1 yaourt nature ou 1 part de fromage</a:t>
            </a:r>
          </a:p>
          <a:p>
            <a:endParaRPr lang="fr-FR" dirty="0"/>
          </a:p>
        </p:txBody>
      </p:sp>
      <p:pic>
        <p:nvPicPr>
          <p:cNvPr id="5" name="Image 4">
            <a:extLst>
              <a:ext uri="{FF2B5EF4-FFF2-40B4-BE49-F238E27FC236}">
                <a16:creationId xmlns:a16="http://schemas.microsoft.com/office/drawing/2014/main" id="{9DEDD50C-F09E-45DC-AFCB-8D303BD141FE}"/>
              </a:ext>
            </a:extLst>
          </p:cNvPr>
          <p:cNvPicPr>
            <a:picLocks noChangeAspect="1"/>
          </p:cNvPicPr>
          <p:nvPr/>
        </p:nvPicPr>
        <p:blipFill>
          <a:blip r:embed="rId2"/>
          <a:stretch>
            <a:fillRect/>
          </a:stretch>
        </p:blipFill>
        <p:spPr>
          <a:xfrm>
            <a:off x="1336530" y="5162116"/>
            <a:ext cx="1850015" cy="1231101"/>
          </a:xfrm>
          <a:prstGeom prst="rect">
            <a:avLst/>
          </a:prstGeom>
        </p:spPr>
      </p:pic>
      <p:pic>
        <p:nvPicPr>
          <p:cNvPr id="11" name="Image 10">
            <a:extLst>
              <a:ext uri="{FF2B5EF4-FFF2-40B4-BE49-F238E27FC236}">
                <a16:creationId xmlns:a16="http://schemas.microsoft.com/office/drawing/2014/main" id="{E5E9117D-EC7A-4149-8CBE-2EC335C97F16}"/>
              </a:ext>
            </a:extLst>
          </p:cNvPr>
          <p:cNvPicPr>
            <a:picLocks noChangeAspect="1"/>
          </p:cNvPicPr>
          <p:nvPr/>
        </p:nvPicPr>
        <p:blipFill>
          <a:blip r:embed="rId2"/>
          <a:stretch>
            <a:fillRect/>
          </a:stretch>
        </p:blipFill>
        <p:spPr>
          <a:xfrm>
            <a:off x="9005457" y="4284728"/>
            <a:ext cx="2143125" cy="2143125"/>
          </a:xfrm>
          <a:prstGeom prst="rect">
            <a:avLst/>
          </a:prstGeom>
        </p:spPr>
      </p:pic>
    </p:spTree>
    <p:extLst>
      <p:ext uri="{BB962C8B-B14F-4D97-AF65-F5344CB8AC3E}">
        <p14:creationId xmlns:p14="http://schemas.microsoft.com/office/powerpoint/2010/main" val="47248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E8D58A-5BAA-4C3F-952B-25C924D2F59B}"/>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Le goûter de 16-17h :</a:t>
            </a:r>
            <a:endParaRPr lang="fr-FR" dirty="0"/>
          </a:p>
        </p:txBody>
      </p:sp>
      <p:sp>
        <p:nvSpPr>
          <p:cNvPr id="3" name="Espace réservé du contenu 2">
            <a:extLst>
              <a:ext uri="{FF2B5EF4-FFF2-40B4-BE49-F238E27FC236}">
                <a16:creationId xmlns:a16="http://schemas.microsoft.com/office/drawing/2014/main" id="{67050ED6-A4CB-421A-B3FB-4C2E3FD47185}"/>
              </a:ext>
            </a:extLst>
          </p:cNvPr>
          <p:cNvSpPr>
            <a:spLocks noGrp="1"/>
          </p:cNvSpPr>
          <p:nvPr>
            <p:ph idx="1"/>
          </p:nvPr>
        </p:nvSpPr>
        <p:spPr>
          <a:xfrm>
            <a:off x="677334" y="1690255"/>
            <a:ext cx="8596668" cy="4351107"/>
          </a:xfrm>
        </p:spPr>
        <p:txBody>
          <a:bodyPr/>
          <a:lstStyle/>
          <a:p>
            <a:r>
              <a:rPr lang="fr-FR" sz="2400" dirty="0">
                <a:latin typeface="Calibri" panose="020F0502020204030204" pitchFamily="34" charset="0"/>
                <a:ea typeface="Calibri" panose="020F0502020204030204" pitchFamily="34" charset="0"/>
                <a:cs typeface="Times New Roman" panose="02020603050405020304" pitchFamily="18" charset="0"/>
              </a:rPr>
              <a:t>Au minimum un fruit cru, éventuellement une compote. L’intérêt du fruit cru : vitamine C, fibres, effet sur la satiété, favorise une bonne digestion. </a:t>
            </a:r>
          </a:p>
          <a:p>
            <a:r>
              <a:rPr lang="fr-FR" sz="2400" dirty="0">
                <a:latin typeface="Calibri" panose="020F0502020204030204" pitchFamily="34" charset="0"/>
                <a:ea typeface="Calibri" panose="020F0502020204030204" pitchFamily="34" charset="0"/>
                <a:cs typeface="Times New Roman" panose="02020603050405020304" pitchFamily="18" charset="0"/>
              </a:rPr>
              <a:t>Choix des fruits de saison : en automne : pomme, poire, raisin, figues. </a:t>
            </a:r>
          </a:p>
          <a:p>
            <a:r>
              <a:rPr lang="fr-FR" sz="2400" dirty="0">
                <a:latin typeface="Calibri" panose="020F0502020204030204" pitchFamily="34" charset="0"/>
                <a:ea typeface="Calibri" panose="020F0502020204030204" pitchFamily="34" charset="0"/>
                <a:cs typeface="Times New Roman" panose="02020603050405020304" pitchFamily="18" charset="0"/>
              </a:rPr>
              <a:t>Limiter les fruits qui viennent de loin : banane, kiwi. </a:t>
            </a:r>
          </a:p>
          <a:p>
            <a:endParaRPr lang="fr-FR" dirty="0"/>
          </a:p>
        </p:txBody>
      </p:sp>
      <p:pic>
        <p:nvPicPr>
          <p:cNvPr id="5" name="Image 4">
            <a:extLst>
              <a:ext uri="{FF2B5EF4-FFF2-40B4-BE49-F238E27FC236}">
                <a16:creationId xmlns:a16="http://schemas.microsoft.com/office/drawing/2014/main" id="{D7066671-92DF-46F7-9D47-4BFCCEB5888A}"/>
              </a:ext>
            </a:extLst>
          </p:cNvPr>
          <p:cNvPicPr>
            <a:picLocks noChangeAspect="1"/>
          </p:cNvPicPr>
          <p:nvPr/>
        </p:nvPicPr>
        <p:blipFill>
          <a:blip r:embed="rId2"/>
          <a:stretch>
            <a:fillRect/>
          </a:stretch>
        </p:blipFill>
        <p:spPr>
          <a:xfrm>
            <a:off x="4082761" y="4494501"/>
            <a:ext cx="3333750" cy="2219325"/>
          </a:xfrm>
          <a:prstGeom prst="rect">
            <a:avLst/>
          </a:prstGeom>
        </p:spPr>
      </p:pic>
    </p:spTree>
    <p:extLst>
      <p:ext uri="{BB962C8B-B14F-4D97-AF65-F5344CB8AC3E}">
        <p14:creationId xmlns:p14="http://schemas.microsoft.com/office/powerpoint/2010/main" val="142536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C40631-73B9-4F62-A696-69CA71114669}"/>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4/ Pourquoi un petit déjeuner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A54D0C4A-F867-4548-AEF8-B4B7D92DF3D7}"/>
              </a:ext>
            </a:extLst>
          </p:cNvPr>
          <p:cNvSpPr>
            <a:spLocks noGrp="1"/>
          </p:cNvSpPr>
          <p:nvPr>
            <p:ph idx="1"/>
          </p:nvPr>
        </p:nvSpPr>
        <p:spPr>
          <a:xfrm>
            <a:off x="677334" y="1537855"/>
            <a:ext cx="8596668" cy="5001490"/>
          </a:xfrm>
        </p:spPr>
        <p:txBody>
          <a:bodyPr>
            <a:normAutofit/>
          </a:bodyPr>
          <a:lstStyle/>
          <a:p>
            <a:pPr lvl="0">
              <a:lnSpc>
                <a:spcPct val="107000"/>
              </a:lnSpc>
              <a:buFont typeface="Calibri" panose="020F0502020204030204" pitchFamily="34" charset="0"/>
              <a:buChar char="-"/>
            </a:pPr>
            <a:r>
              <a:rPr lang="fr-FR" sz="2600" dirty="0">
                <a:latin typeface="Calibri" panose="020F0502020204030204" pitchFamily="34" charset="0"/>
                <a:ea typeface="Calibri" panose="020F0502020204030204" pitchFamily="34" charset="0"/>
                <a:cs typeface="Times New Roman" panose="02020603050405020304" pitchFamily="18" charset="0"/>
              </a:rPr>
              <a:t>La phrase magique pour rester en forme et bien grandir : « Petit déjeuner de roi, déjeuner de prince, Dîner de pauvre ». </a:t>
            </a:r>
          </a:p>
          <a:p>
            <a:pPr lvl="0">
              <a:lnSpc>
                <a:spcPct val="107000"/>
              </a:lnSpc>
              <a:buFont typeface="Calibri" panose="020F0502020204030204" pitchFamily="34" charset="0"/>
              <a:buChar char="-"/>
            </a:pPr>
            <a:r>
              <a:rPr lang="fr-FR" sz="2600" dirty="0">
                <a:latin typeface="Calibri" panose="020F0502020204030204" pitchFamily="34" charset="0"/>
                <a:ea typeface="Calibri" panose="020F0502020204030204" pitchFamily="34" charset="0"/>
                <a:cs typeface="Times New Roman" panose="02020603050405020304" pitchFamily="18" charset="0"/>
              </a:rPr>
              <a:t>Des forces pour la journée, de l’énergie pour la concentration et l’apprentissage. Pour éviter les coups de fatigue dans la matinée. </a:t>
            </a:r>
          </a:p>
          <a:p>
            <a:pPr lvl="0">
              <a:lnSpc>
                <a:spcPct val="107000"/>
              </a:lnSpc>
              <a:buFont typeface="Calibri" panose="020F0502020204030204" pitchFamily="34" charset="0"/>
              <a:buChar char="-"/>
            </a:pPr>
            <a:r>
              <a:rPr lang="fr-FR" sz="2600" dirty="0">
                <a:latin typeface="Calibri" panose="020F0502020204030204" pitchFamily="34" charset="0"/>
                <a:ea typeface="Calibri" panose="020F0502020204030204" pitchFamily="34" charset="0"/>
                <a:cs typeface="Times New Roman" panose="02020603050405020304" pitchFamily="18" charset="0"/>
              </a:rPr>
              <a:t>Les bonus santé et perte de poids : les calories du matin sont brûlées par le corps au cours de la journée, elles ne sont pas stockées.  </a:t>
            </a:r>
          </a:p>
          <a:p>
            <a:pPr marL="0" indent="0">
              <a:buNone/>
            </a:pPr>
            <a:endParaRPr lang="fr-FR" dirty="0"/>
          </a:p>
        </p:txBody>
      </p:sp>
    </p:spTree>
    <p:extLst>
      <p:ext uri="{BB962C8B-B14F-4D97-AF65-F5344CB8AC3E}">
        <p14:creationId xmlns:p14="http://schemas.microsoft.com/office/powerpoint/2010/main" val="246657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55B85B-DC47-4A6A-BDE7-D6AAB3646BD0}"/>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4/ Pourquoi un petit déjeuner ?</a:t>
            </a:r>
            <a:endParaRPr lang="fr-FR" dirty="0"/>
          </a:p>
        </p:txBody>
      </p:sp>
      <p:sp>
        <p:nvSpPr>
          <p:cNvPr id="3" name="Espace réservé du contenu 2">
            <a:extLst>
              <a:ext uri="{FF2B5EF4-FFF2-40B4-BE49-F238E27FC236}">
                <a16:creationId xmlns:a16="http://schemas.microsoft.com/office/drawing/2014/main" id="{2D84F6F0-32A0-4245-A544-A872111FE488}"/>
              </a:ext>
            </a:extLst>
          </p:cNvPr>
          <p:cNvSpPr>
            <a:spLocks noGrp="1"/>
          </p:cNvSpPr>
          <p:nvPr>
            <p:ph idx="1"/>
          </p:nvPr>
        </p:nvSpPr>
        <p:spPr>
          <a:xfrm>
            <a:off x="677334" y="1773383"/>
            <a:ext cx="8596668" cy="4267980"/>
          </a:xfrm>
        </p:spPr>
        <p:txBody>
          <a:bodyPr/>
          <a:lstStyle/>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Une meilleure répartition de l’énergie et de l’apport calorique sur 3 repas. </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Un bon petit déjeuner évite les grignotages qui favorisent la prise de poids.</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Adapter le menu en fonction de l’âge de l’enfant et de son appétit. </a:t>
            </a:r>
          </a:p>
          <a:p>
            <a:pPr lvl="0">
              <a:lnSpc>
                <a:spcPct val="107000"/>
              </a:lnSpc>
              <a:spcAft>
                <a:spcPts val="800"/>
              </a:spcAft>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Les recommandations nutritionnelles préconisent 20 à 25% de l’apport calorique de la journée sur le petit déjeuner</a:t>
            </a:r>
          </a:p>
          <a:p>
            <a:endParaRPr lang="fr-FR" dirty="0"/>
          </a:p>
        </p:txBody>
      </p:sp>
    </p:spTree>
    <p:extLst>
      <p:ext uri="{BB962C8B-B14F-4D97-AF65-F5344CB8AC3E}">
        <p14:creationId xmlns:p14="http://schemas.microsoft.com/office/powerpoint/2010/main" val="2458049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0EF0DB-F71F-4CB5-8D6A-4A28752625DC}"/>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5/ Quels petits déjeuners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515C4FC1-8AB1-4F32-A221-2392A24E00A2}"/>
              </a:ext>
            </a:extLst>
          </p:cNvPr>
          <p:cNvSpPr>
            <a:spLocks noGrp="1"/>
          </p:cNvSpPr>
          <p:nvPr>
            <p:ph idx="1"/>
          </p:nvPr>
        </p:nvSpPr>
        <p:spPr>
          <a:xfrm>
            <a:off x="677334" y="1759527"/>
            <a:ext cx="8596668" cy="4281835"/>
          </a:xfrm>
        </p:spPr>
        <p:txBody>
          <a:bodyPr/>
          <a:lstStyle/>
          <a:p>
            <a:pPr lvl="0">
              <a:lnSpc>
                <a:spcPct val="107000"/>
              </a:lnSpc>
              <a:spcAft>
                <a:spcPts val="800"/>
              </a:spcAft>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Les 4 éléments au petit déjeuner : </a:t>
            </a:r>
          </a:p>
          <a:p>
            <a:pPr lvl="0">
              <a:lnSpc>
                <a:spcPct val="107000"/>
              </a:lnSpc>
              <a:spcAft>
                <a:spcPts val="800"/>
              </a:spcAft>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1/ un fruit</a:t>
            </a:r>
          </a:p>
          <a:p>
            <a:pPr lvl="0">
              <a:lnSpc>
                <a:spcPct val="107000"/>
              </a:lnSpc>
              <a:spcAft>
                <a:spcPts val="800"/>
              </a:spcAft>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2/ un laitage</a:t>
            </a:r>
          </a:p>
          <a:p>
            <a:pPr lvl="0">
              <a:lnSpc>
                <a:spcPct val="107000"/>
              </a:lnSpc>
              <a:spcAft>
                <a:spcPts val="800"/>
              </a:spcAft>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3/ une portion de sucres lents</a:t>
            </a:r>
          </a:p>
          <a:p>
            <a:pPr lvl="0">
              <a:lnSpc>
                <a:spcPct val="107000"/>
              </a:lnSpc>
              <a:spcAft>
                <a:spcPts val="800"/>
              </a:spcAft>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4/  une boisson pour l’hydratation.  </a:t>
            </a:r>
          </a:p>
          <a:p>
            <a:endParaRPr lang="fr-FR" dirty="0"/>
          </a:p>
        </p:txBody>
      </p:sp>
    </p:spTree>
    <p:extLst>
      <p:ext uri="{BB962C8B-B14F-4D97-AF65-F5344CB8AC3E}">
        <p14:creationId xmlns:p14="http://schemas.microsoft.com/office/powerpoint/2010/main" val="1084675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F93AE3-8184-450F-9E01-08EEE95EEBD6}"/>
              </a:ext>
            </a:extLst>
          </p:cNvPr>
          <p:cNvSpPr>
            <a:spLocks noGrp="1"/>
          </p:cNvSpPr>
          <p:nvPr>
            <p:ph type="title"/>
          </p:nvPr>
        </p:nvSpPr>
        <p:spPr/>
        <p:txBody>
          <a:bodyPr/>
          <a:lstStyle/>
          <a:p>
            <a:r>
              <a:rPr lang="fr-FR" b="1" dirty="0">
                <a:latin typeface="Calibri" panose="020F0502020204030204" pitchFamily="34" charset="0"/>
                <a:ea typeface="Calibri" panose="020F0502020204030204" pitchFamily="34" charset="0"/>
                <a:cs typeface="Times New Roman" panose="02020603050405020304" pitchFamily="18" charset="0"/>
              </a:rPr>
              <a:t>1 : Le fruit </a:t>
            </a:r>
            <a:endParaRPr lang="fr-FR" dirty="0"/>
          </a:p>
        </p:txBody>
      </p:sp>
      <p:sp>
        <p:nvSpPr>
          <p:cNvPr id="3" name="Espace réservé du contenu 2">
            <a:extLst>
              <a:ext uri="{FF2B5EF4-FFF2-40B4-BE49-F238E27FC236}">
                <a16:creationId xmlns:a16="http://schemas.microsoft.com/office/drawing/2014/main" id="{B415AA2D-1E1C-4C51-9AEE-B000F98C36E7}"/>
              </a:ext>
            </a:extLst>
          </p:cNvPr>
          <p:cNvSpPr>
            <a:spLocks noGrp="1"/>
          </p:cNvSpPr>
          <p:nvPr>
            <p:ph idx="1"/>
          </p:nvPr>
        </p:nvSpPr>
        <p:spPr>
          <a:xfrm>
            <a:off x="677334" y="1579419"/>
            <a:ext cx="8596668" cy="4461944"/>
          </a:xfrm>
        </p:spPr>
        <p:txBody>
          <a:bodyPr/>
          <a:lstStyle/>
          <a:p>
            <a:r>
              <a:rPr lang="fr-FR" sz="2400" dirty="0">
                <a:latin typeface="Calibri" panose="020F0502020204030204" pitchFamily="34" charset="0"/>
                <a:ea typeface="Calibri" panose="020F0502020204030204" pitchFamily="34" charset="0"/>
                <a:cs typeface="Times New Roman" panose="02020603050405020304" pitchFamily="18" charset="0"/>
              </a:rPr>
              <a:t>Pourquoi ? Pour l’apport en vitamines, minéraux et fibres.</a:t>
            </a:r>
            <a:r>
              <a:rPr lang="fr-FR" sz="2400" b="1" dirty="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 </a:t>
            </a:r>
          </a:p>
          <a:p>
            <a:r>
              <a:rPr lang="fr-FR" sz="2400" dirty="0">
                <a:latin typeface="Calibri" panose="020F0502020204030204" pitchFamily="34" charset="0"/>
                <a:ea typeface="Calibri" panose="020F0502020204030204" pitchFamily="34" charset="0"/>
                <a:cs typeface="Times New Roman" panose="02020603050405020304" pitchFamily="18" charset="0"/>
              </a:rPr>
              <a:t>Lequel ? De préférence un fruit cru, voir un fruit cuit comme une compote sans sucre ajouté, mais évitez les jus de fruits. </a:t>
            </a:r>
          </a:p>
          <a:p>
            <a:r>
              <a:rPr lang="fr-FR" sz="2400" dirty="0">
                <a:latin typeface="Calibri" panose="020F0502020204030204" pitchFamily="34" charset="0"/>
                <a:ea typeface="Calibri" panose="020F0502020204030204" pitchFamily="34" charset="0"/>
                <a:cs typeface="Times New Roman" panose="02020603050405020304" pitchFamily="18" charset="0"/>
              </a:rPr>
              <a:t>Évitez les jus de fruits : un verre de jus d’orange correspond à 3 à 4 oranges, or cela représente beaucoup trop de sucres d’un seul coup, fatigue du pancréas, risque de diabète type 2 à terme.</a:t>
            </a:r>
          </a:p>
          <a:p>
            <a:endParaRPr lang="fr-FR" dirty="0"/>
          </a:p>
        </p:txBody>
      </p:sp>
      <p:pic>
        <p:nvPicPr>
          <p:cNvPr id="5" name="Image 4">
            <a:extLst>
              <a:ext uri="{FF2B5EF4-FFF2-40B4-BE49-F238E27FC236}">
                <a16:creationId xmlns:a16="http://schemas.microsoft.com/office/drawing/2014/main" id="{70C9F4D3-6913-46BF-A12C-938048753A0F}"/>
              </a:ext>
            </a:extLst>
          </p:cNvPr>
          <p:cNvPicPr>
            <a:picLocks noChangeAspect="1"/>
          </p:cNvPicPr>
          <p:nvPr/>
        </p:nvPicPr>
        <p:blipFill>
          <a:blip r:embed="rId2"/>
          <a:stretch>
            <a:fillRect/>
          </a:stretch>
        </p:blipFill>
        <p:spPr>
          <a:xfrm>
            <a:off x="2382982" y="4704033"/>
            <a:ext cx="5995733" cy="1544367"/>
          </a:xfrm>
          <a:prstGeom prst="rect">
            <a:avLst/>
          </a:prstGeom>
        </p:spPr>
      </p:pic>
    </p:spTree>
    <p:extLst>
      <p:ext uri="{BB962C8B-B14F-4D97-AF65-F5344CB8AC3E}">
        <p14:creationId xmlns:p14="http://schemas.microsoft.com/office/powerpoint/2010/main" val="2496440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3C857A-77C7-4EBD-A433-23187CE8706E}"/>
              </a:ext>
            </a:extLst>
          </p:cNvPr>
          <p:cNvSpPr>
            <a:spLocks noGrp="1"/>
          </p:cNvSpPr>
          <p:nvPr>
            <p:ph type="title"/>
          </p:nvPr>
        </p:nvSpPr>
        <p:spPr/>
        <p:txBody>
          <a:bodyPr/>
          <a:lstStyle/>
          <a:p>
            <a:r>
              <a:rPr lang="fr-FR" b="1" dirty="0">
                <a:latin typeface="Calibri" panose="020F0502020204030204" pitchFamily="34" charset="0"/>
                <a:ea typeface="Calibri" panose="020F0502020204030204" pitchFamily="34" charset="0"/>
                <a:cs typeface="Times New Roman" panose="02020603050405020304" pitchFamily="18" charset="0"/>
              </a:rPr>
              <a:t>2 : le laitage</a:t>
            </a:r>
            <a:r>
              <a:rPr lang="fr-FR" dirty="0">
                <a:latin typeface="Calibri" panose="020F0502020204030204" pitchFamily="34" charset="0"/>
                <a:ea typeface="Calibri" panose="020F0502020204030204" pitchFamily="34" charset="0"/>
                <a:cs typeface="Times New Roman" panose="02020603050405020304" pitchFamily="18" charset="0"/>
              </a:rPr>
              <a:t> </a:t>
            </a:r>
            <a:endParaRPr lang="fr-FR" dirty="0"/>
          </a:p>
        </p:txBody>
      </p:sp>
      <p:sp>
        <p:nvSpPr>
          <p:cNvPr id="3" name="Espace réservé du contenu 2">
            <a:extLst>
              <a:ext uri="{FF2B5EF4-FFF2-40B4-BE49-F238E27FC236}">
                <a16:creationId xmlns:a16="http://schemas.microsoft.com/office/drawing/2014/main" id="{52D8AA9B-38C8-41AE-A4EA-ACC269C5B2E0}"/>
              </a:ext>
            </a:extLst>
          </p:cNvPr>
          <p:cNvSpPr>
            <a:spLocks noGrp="1"/>
          </p:cNvSpPr>
          <p:nvPr>
            <p:ph idx="1"/>
          </p:nvPr>
        </p:nvSpPr>
        <p:spPr>
          <a:xfrm>
            <a:off x="677334" y="1468583"/>
            <a:ext cx="8596668" cy="4572780"/>
          </a:xfrm>
        </p:spPr>
        <p:txBody>
          <a:bodyPr>
            <a:normAutofit lnSpcReduction="10000"/>
          </a:bodyPr>
          <a:lstStyle/>
          <a:p>
            <a:r>
              <a:rPr lang="fr-FR" sz="2400" dirty="0">
                <a:latin typeface="Calibri" panose="020F0502020204030204" pitchFamily="34" charset="0"/>
                <a:ea typeface="Calibri" panose="020F0502020204030204" pitchFamily="34" charset="0"/>
                <a:cs typeface="Times New Roman" panose="02020603050405020304" pitchFamily="18" charset="0"/>
              </a:rPr>
              <a:t>Pourquoi ? Pour l’apport en calcium et protéine. </a:t>
            </a:r>
          </a:p>
          <a:p>
            <a:r>
              <a:rPr lang="fr-FR" sz="2400" dirty="0">
                <a:latin typeface="Calibri" panose="020F0502020204030204" pitchFamily="34" charset="0"/>
                <a:ea typeface="Calibri" panose="020F0502020204030204" pitchFamily="34" charset="0"/>
                <a:cs typeface="Times New Roman" panose="02020603050405020304" pitchFamily="18" charset="0"/>
              </a:rPr>
              <a:t>Lequel ? Un verre de lait entier ou demi écrémé (pas de 0%), ou 1 yaourt nature (évitez les yaourts aux fruits = 3 à 4 morceaux de sucre), ou fromage blanc nature ou petit suisse. </a:t>
            </a:r>
          </a:p>
          <a:p>
            <a:r>
              <a:rPr lang="fr-FR" sz="2400" dirty="0">
                <a:latin typeface="Calibri" panose="020F0502020204030204" pitchFamily="34" charset="0"/>
                <a:ea typeface="Calibri" panose="020F0502020204030204" pitchFamily="34" charset="0"/>
                <a:cs typeface="Times New Roman" panose="02020603050405020304" pitchFamily="18" charset="0"/>
              </a:rPr>
              <a:t>Pour le goût : rajouter éventuellement 1 </a:t>
            </a:r>
            <a:r>
              <a:rPr lang="fr-FR" sz="2400" dirty="0" err="1">
                <a:latin typeface="Calibri" panose="020F0502020204030204" pitchFamily="34" charset="0"/>
                <a:ea typeface="Calibri" panose="020F0502020204030204" pitchFamily="34" charset="0"/>
                <a:cs typeface="Times New Roman" panose="02020603050405020304" pitchFamily="18" charset="0"/>
              </a:rPr>
              <a:t>càc</a:t>
            </a:r>
            <a:r>
              <a:rPr lang="fr-FR" sz="2400" dirty="0">
                <a:latin typeface="Calibri" panose="020F0502020204030204" pitchFamily="34" charset="0"/>
                <a:ea typeface="Calibri" panose="020F0502020204030204" pitchFamily="34" charset="0"/>
                <a:cs typeface="Times New Roman" panose="02020603050405020304" pitchFamily="18" charset="0"/>
              </a:rPr>
              <a:t> de sucre de canne ou sucre vanillé ou confiture ou miel ou mieux encore : de la compote sans sure ajouté ou le fruit cru coupé en morceaux. </a:t>
            </a:r>
          </a:p>
          <a:p>
            <a:r>
              <a:rPr lang="fr-FR" sz="2400" dirty="0">
                <a:latin typeface="Calibri" panose="020F0502020204030204" pitchFamily="34" charset="0"/>
                <a:ea typeface="Calibri" panose="020F0502020204030204" pitchFamily="34" charset="0"/>
                <a:cs typeface="Times New Roman" panose="02020603050405020304" pitchFamily="18" charset="0"/>
              </a:rPr>
              <a:t>Pour les adeptes du petit déjeuner salé : Un morceau de fromage. Cela cale mieux, on ne ressent pas la faim dans toute la matinée. </a:t>
            </a:r>
          </a:p>
          <a:p>
            <a:r>
              <a:rPr lang="fr-FR" sz="2400" dirty="0">
                <a:latin typeface="Calibri" panose="020F0502020204030204" pitchFamily="34" charset="0"/>
                <a:ea typeface="Calibri" panose="020F0502020204030204" pitchFamily="34" charset="0"/>
                <a:cs typeface="Times New Roman" panose="02020603050405020304" pitchFamily="18" charset="0"/>
              </a:rPr>
              <a:t>Pour les intolérants au lactose : lait d’amande ou lait de riz sans sucre et enrichi en calcium.</a:t>
            </a:r>
          </a:p>
          <a:p>
            <a:endParaRPr lang="fr-FR" dirty="0"/>
          </a:p>
        </p:txBody>
      </p:sp>
      <p:pic>
        <p:nvPicPr>
          <p:cNvPr id="5" name="Image 4">
            <a:extLst>
              <a:ext uri="{FF2B5EF4-FFF2-40B4-BE49-F238E27FC236}">
                <a16:creationId xmlns:a16="http://schemas.microsoft.com/office/drawing/2014/main" id="{415A8319-B426-4810-9213-AC24088BC5E2}"/>
              </a:ext>
            </a:extLst>
          </p:cNvPr>
          <p:cNvPicPr>
            <a:picLocks noChangeAspect="1"/>
          </p:cNvPicPr>
          <p:nvPr/>
        </p:nvPicPr>
        <p:blipFill>
          <a:blip r:embed="rId2"/>
          <a:stretch>
            <a:fillRect/>
          </a:stretch>
        </p:blipFill>
        <p:spPr>
          <a:xfrm>
            <a:off x="9469724" y="4795520"/>
            <a:ext cx="2285714" cy="1866667"/>
          </a:xfrm>
          <a:prstGeom prst="rect">
            <a:avLst/>
          </a:prstGeom>
        </p:spPr>
      </p:pic>
    </p:spTree>
    <p:extLst>
      <p:ext uri="{BB962C8B-B14F-4D97-AF65-F5344CB8AC3E}">
        <p14:creationId xmlns:p14="http://schemas.microsoft.com/office/powerpoint/2010/main" val="2255864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7B9C18-2755-4486-8834-8B57E6267CB2}"/>
              </a:ext>
            </a:extLst>
          </p:cNvPr>
          <p:cNvSpPr>
            <a:spLocks noGrp="1"/>
          </p:cNvSpPr>
          <p:nvPr>
            <p:ph type="title"/>
          </p:nvPr>
        </p:nvSpPr>
        <p:spPr>
          <a:xfrm>
            <a:off x="677334" y="609600"/>
            <a:ext cx="8596668" cy="1205345"/>
          </a:xfrm>
        </p:spPr>
        <p:txBody>
          <a:bodyPr/>
          <a:lstStyle/>
          <a:p>
            <a:r>
              <a:rPr lang="fr-FR" b="1" dirty="0">
                <a:latin typeface="Calibri" panose="020F0502020204030204" pitchFamily="34" charset="0"/>
                <a:ea typeface="Calibri" panose="020F0502020204030204" pitchFamily="34" charset="0"/>
                <a:cs typeface="Times New Roman" panose="02020603050405020304" pitchFamily="18" charset="0"/>
              </a:rPr>
              <a:t>3 </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Times New Roman" panose="02020603050405020304" pitchFamily="18" charset="0"/>
              </a:rPr>
              <a:t>la portion de sucres lents</a:t>
            </a:r>
            <a:r>
              <a:rPr lang="fr-FR" dirty="0">
                <a:latin typeface="Calibri" panose="020F0502020204030204" pitchFamily="34" charset="0"/>
                <a:ea typeface="Calibri" panose="020F0502020204030204" pitchFamily="34" charset="0"/>
                <a:cs typeface="Times New Roman" panose="02020603050405020304" pitchFamily="18" charset="0"/>
              </a:rPr>
              <a:t> </a:t>
            </a:r>
            <a:endParaRPr lang="fr-FR" dirty="0"/>
          </a:p>
        </p:txBody>
      </p:sp>
      <p:sp>
        <p:nvSpPr>
          <p:cNvPr id="3" name="Espace réservé du contenu 2">
            <a:extLst>
              <a:ext uri="{FF2B5EF4-FFF2-40B4-BE49-F238E27FC236}">
                <a16:creationId xmlns:a16="http://schemas.microsoft.com/office/drawing/2014/main" id="{BAA4A073-E954-463F-8901-90C7F9B79656}"/>
              </a:ext>
            </a:extLst>
          </p:cNvPr>
          <p:cNvSpPr>
            <a:spLocks noGrp="1"/>
          </p:cNvSpPr>
          <p:nvPr>
            <p:ph idx="1"/>
          </p:nvPr>
        </p:nvSpPr>
        <p:spPr>
          <a:xfrm>
            <a:off x="677334" y="1593273"/>
            <a:ext cx="8596668" cy="4779818"/>
          </a:xfrm>
        </p:spPr>
        <p:txBody>
          <a:bodyPr>
            <a:normAutofit lnSpcReduction="10000"/>
          </a:bodyPr>
          <a:lstStyle/>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Pourquoi ? Pour l’apport en énergie lente qui dure toute la matinée. </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Lequel ? Du pain complet ou des biscottes, ou des céréales non sucrées, flocons d’avoine ou des céréales type muesli sans sucre ajouté. </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Choisir son pain : évitez le pain blanc qui se digère trop rapidement en sucres rapides, tester des pains complets aux céréales, pain de seigle complet, pain d’épeautre : pour leur apport en fibres et sucres lents.</a:t>
            </a:r>
          </a:p>
          <a:p>
            <a:pPr lvl="0">
              <a:lnSpc>
                <a:spcPct val="107000"/>
              </a:lnSpc>
              <a:spcAft>
                <a:spcPts val="800"/>
              </a:spcAft>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Limiter les viennoiseries, petits pains, brioche, biscuits, cakes… plutôt à certaines occasions ou le week-end. </a:t>
            </a:r>
          </a:p>
          <a:p>
            <a:endParaRPr lang="fr-FR" dirty="0"/>
          </a:p>
        </p:txBody>
      </p:sp>
      <p:pic>
        <p:nvPicPr>
          <p:cNvPr id="5" name="Image 4">
            <a:extLst>
              <a:ext uri="{FF2B5EF4-FFF2-40B4-BE49-F238E27FC236}">
                <a16:creationId xmlns:a16="http://schemas.microsoft.com/office/drawing/2014/main" id="{F082CB0D-2923-487A-A487-03FED0DEF602}"/>
              </a:ext>
            </a:extLst>
          </p:cNvPr>
          <p:cNvPicPr>
            <a:picLocks noChangeAspect="1"/>
          </p:cNvPicPr>
          <p:nvPr/>
        </p:nvPicPr>
        <p:blipFill>
          <a:blip r:embed="rId2"/>
          <a:stretch>
            <a:fillRect/>
          </a:stretch>
        </p:blipFill>
        <p:spPr>
          <a:xfrm>
            <a:off x="9274002" y="3416877"/>
            <a:ext cx="2466975" cy="1847850"/>
          </a:xfrm>
          <a:prstGeom prst="rect">
            <a:avLst/>
          </a:prstGeom>
        </p:spPr>
      </p:pic>
    </p:spTree>
    <p:extLst>
      <p:ext uri="{BB962C8B-B14F-4D97-AF65-F5344CB8AC3E}">
        <p14:creationId xmlns:p14="http://schemas.microsoft.com/office/powerpoint/2010/main" val="2108566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D46AF7-9452-477E-ABFA-F3A817487A23}"/>
              </a:ext>
            </a:extLst>
          </p:cNvPr>
          <p:cNvSpPr>
            <a:spLocks noGrp="1"/>
          </p:cNvSpPr>
          <p:nvPr>
            <p:ph type="title"/>
          </p:nvPr>
        </p:nvSpPr>
        <p:spPr/>
        <p:txBody>
          <a:bodyPr/>
          <a:lstStyle/>
          <a:p>
            <a:r>
              <a:rPr lang="fr-FR" b="1" dirty="0">
                <a:latin typeface="Calibri" panose="020F0502020204030204" pitchFamily="34" charset="0"/>
                <a:ea typeface="Calibri" panose="020F0502020204030204" pitchFamily="34" charset="0"/>
                <a:cs typeface="Times New Roman" panose="02020603050405020304" pitchFamily="18" charset="0"/>
              </a:rPr>
              <a:t>4 : une boisson pour bien s’hydrater</a:t>
            </a:r>
            <a:r>
              <a:rPr lang="fr-FR" dirty="0">
                <a:latin typeface="Calibri" panose="020F0502020204030204" pitchFamily="34" charset="0"/>
                <a:ea typeface="Calibri" panose="020F0502020204030204" pitchFamily="34" charset="0"/>
                <a:cs typeface="Times New Roman" panose="02020603050405020304" pitchFamily="18" charset="0"/>
              </a:rPr>
              <a:t> </a:t>
            </a:r>
            <a:endParaRPr lang="fr-FR" dirty="0"/>
          </a:p>
        </p:txBody>
      </p:sp>
      <p:sp>
        <p:nvSpPr>
          <p:cNvPr id="3" name="Espace réservé du contenu 2">
            <a:extLst>
              <a:ext uri="{FF2B5EF4-FFF2-40B4-BE49-F238E27FC236}">
                <a16:creationId xmlns:a16="http://schemas.microsoft.com/office/drawing/2014/main" id="{F76DDF98-527B-4BA5-BA8C-7315E23AEABA}"/>
              </a:ext>
            </a:extLst>
          </p:cNvPr>
          <p:cNvSpPr>
            <a:spLocks noGrp="1"/>
          </p:cNvSpPr>
          <p:nvPr>
            <p:ph idx="1"/>
          </p:nvPr>
        </p:nvSpPr>
        <p:spPr>
          <a:xfrm>
            <a:off x="677334" y="1482437"/>
            <a:ext cx="8596668" cy="4558926"/>
          </a:xfrm>
        </p:spPr>
        <p:txBody>
          <a:bodyPr>
            <a:normAutofit lnSpcReduction="10000"/>
          </a:bodyPr>
          <a:lstStyle/>
          <a:p>
            <a:r>
              <a:rPr lang="fr-FR" sz="2400" dirty="0">
                <a:latin typeface="Calibri" panose="020F0502020204030204" pitchFamily="34" charset="0"/>
                <a:ea typeface="Calibri" panose="020F0502020204030204" pitchFamily="34" charset="0"/>
                <a:cs typeface="Times New Roman" panose="02020603050405020304" pitchFamily="18" charset="0"/>
              </a:rPr>
              <a:t>Pourquoi ? La nuit, on transpire et on se déshydrate, il est primordial de se réhydrater le matin au lever. Un apport en eau permet un transit normal. </a:t>
            </a:r>
          </a:p>
          <a:p>
            <a:r>
              <a:rPr lang="fr-FR" sz="2400" dirty="0">
                <a:latin typeface="Calibri" panose="020F0502020204030204" pitchFamily="34" charset="0"/>
                <a:ea typeface="Calibri" panose="020F0502020204030204" pitchFamily="34" charset="0"/>
                <a:cs typeface="Times New Roman" panose="02020603050405020304" pitchFamily="18" charset="0"/>
              </a:rPr>
              <a:t>Laquelle  ? boisson chaude ou froide selon les goûts et la saison. Là aussi limiter le sucre ajouté. Un verre d’eau, une tisane (fenouil, mélisse, fleur d’oranger souvent appréciées des enfants), le verre de lait avec du cacao sans sucre et rajouter </a:t>
            </a:r>
            <a:r>
              <a:rPr lang="fr-FR" sz="2400" dirty="0" err="1">
                <a:latin typeface="Calibri" panose="020F0502020204030204" pitchFamily="34" charset="0"/>
                <a:ea typeface="Calibri" panose="020F0502020204030204" pitchFamily="34" charset="0"/>
                <a:cs typeface="Times New Roman" panose="02020603050405020304" pitchFamily="18" charset="0"/>
              </a:rPr>
              <a:t>soit-même</a:t>
            </a:r>
            <a:r>
              <a:rPr lang="fr-FR" sz="2400" dirty="0">
                <a:latin typeface="Calibri" panose="020F0502020204030204" pitchFamily="34" charset="0"/>
                <a:ea typeface="Calibri" panose="020F0502020204030204" pitchFamily="34" charset="0"/>
                <a:cs typeface="Times New Roman" panose="02020603050405020304" pitchFamily="18" charset="0"/>
              </a:rPr>
              <a:t> 1 </a:t>
            </a:r>
            <a:r>
              <a:rPr lang="fr-FR" sz="2400" dirty="0" err="1">
                <a:latin typeface="Calibri" panose="020F0502020204030204" pitchFamily="34" charset="0"/>
                <a:ea typeface="Calibri" panose="020F0502020204030204" pitchFamily="34" charset="0"/>
                <a:cs typeface="Times New Roman" panose="02020603050405020304" pitchFamily="18" charset="0"/>
              </a:rPr>
              <a:t>càc</a:t>
            </a:r>
            <a:r>
              <a:rPr lang="fr-FR" sz="2400" dirty="0">
                <a:latin typeface="Calibri" panose="020F0502020204030204" pitchFamily="34" charset="0"/>
                <a:ea typeface="Calibri" panose="020F0502020204030204" pitchFamily="34" charset="0"/>
                <a:cs typeface="Times New Roman" panose="02020603050405020304" pitchFamily="18" charset="0"/>
              </a:rPr>
              <a:t> de sucre de canne (sinon beaucoup trop sucré), une boisson végétale enrichie en calcium et sans sucre. </a:t>
            </a:r>
          </a:p>
          <a:p>
            <a:r>
              <a:rPr lang="fr-FR" sz="2400" dirty="0">
                <a:latin typeface="Calibri" panose="020F0502020204030204" pitchFamily="34" charset="0"/>
                <a:ea typeface="Calibri" panose="020F0502020204030204" pitchFamily="34" charset="0"/>
                <a:cs typeface="Times New Roman" panose="02020603050405020304" pitchFamily="18" charset="0"/>
              </a:rPr>
              <a:t>Limiter les jus de fruits et autres boissons sucrées type soda ! </a:t>
            </a:r>
          </a:p>
          <a:p>
            <a:r>
              <a:rPr lang="fr-FR" sz="2400" dirty="0">
                <a:latin typeface="Calibri" panose="020F0502020204030204" pitchFamily="34" charset="0"/>
                <a:ea typeface="Calibri" panose="020F0502020204030204" pitchFamily="34" charset="0"/>
                <a:cs typeface="Times New Roman" panose="02020603050405020304" pitchFamily="18" charset="0"/>
              </a:rPr>
              <a:t>Le thé et le café contiennent de la caféine (= théine !), à éviter chez les enfants. Le thé à partir de 12 ans.</a:t>
            </a:r>
          </a:p>
          <a:p>
            <a:endParaRPr lang="fr-FR" dirty="0"/>
          </a:p>
        </p:txBody>
      </p:sp>
      <p:pic>
        <p:nvPicPr>
          <p:cNvPr id="5" name="Image 4">
            <a:extLst>
              <a:ext uri="{FF2B5EF4-FFF2-40B4-BE49-F238E27FC236}">
                <a16:creationId xmlns:a16="http://schemas.microsoft.com/office/drawing/2014/main" id="{EE7CAFE7-019E-4EC7-A63C-61FF5DC9B3D8}"/>
              </a:ext>
            </a:extLst>
          </p:cNvPr>
          <p:cNvPicPr>
            <a:picLocks noChangeAspect="1"/>
          </p:cNvPicPr>
          <p:nvPr/>
        </p:nvPicPr>
        <p:blipFill>
          <a:blip r:embed="rId2"/>
          <a:stretch>
            <a:fillRect/>
          </a:stretch>
        </p:blipFill>
        <p:spPr>
          <a:xfrm>
            <a:off x="9580562" y="2208190"/>
            <a:ext cx="2285714" cy="1942857"/>
          </a:xfrm>
          <a:prstGeom prst="rect">
            <a:avLst/>
          </a:prstGeom>
        </p:spPr>
      </p:pic>
      <p:pic>
        <p:nvPicPr>
          <p:cNvPr id="9" name="Image 8">
            <a:extLst>
              <a:ext uri="{FF2B5EF4-FFF2-40B4-BE49-F238E27FC236}">
                <a16:creationId xmlns:a16="http://schemas.microsoft.com/office/drawing/2014/main" id="{62DDC8D0-3853-4241-8F93-0113565038BA}"/>
              </a:ext>
            </a:extLst>
          </p:cNvPr>
          <p:cNvPicPr>
            <a:picLocks noChangeAspect="1"/>
          </p:cNvPicPr>
          <p:nvPr/>
        </p:nvPicPr>
        <p:blipFill>
          <a:blip r:embed="rId2"/>
          <a:stretch>
            <a:fillRect/>
          </a:stretch>
        </p:blipFill>
        <p:spPr>
          <a:xfrm>
            <a:off x="10085324" y="4956113"/>
            <a:ext cx="1780952" cy="1323810"/>
          </a:xfrm>
          <a:prstGeom prst="rect">
            <a:avLst/>
          </a:prstGeom>
        </p:spPr>
      </p:pic>
    </p:spTree>
    <p:extLst>
      <p:ext uri="{BB962C8B-B14F-4D97-AF65-F5344CB8AC3E}">
        <p14:creationId xmlns:p14="http://schemas.microsoft.com/office/powerpoint/2010/main" val="951447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2E6339-C86B-4F11-BAEC-C01F0332146A}"/>
              </a:ext>
            </a:extLst>
          </p:cNvPr>
          <p:cNvSpPr>
            <a:spLocks noGrp="1"/>
          </p:cNvSpPr>
          <p:nvPr>
            <p:ph type="title"/>
          </p:nvPr>
        </p:nvSpPr>
        <p:spPr/>
        <p:txBody>
          <a:bodyPr/>
          <a:lstStyle/>
          <a:p>
            <a:r>
              <a:rPr lang="fr-FR" b="1" dirty="0">
                <a:latin typeface="Calibri" panose="020F0502020204030204" pitchFamily="34" charset="0"/>
                <a:ea typeface="Calibri" panose="020F0502020204030204" pitchFamily="34" charset="0"/>
                <a:cs typeface="Times New Roman" panose="02020603050405020304" pitchFamily="18" charset="0"/>
              </a:rPr>
              <a:t>Les petits « plus » plaisir </a:t>
            </a:r>
            <a:endParaRPr lang="fr-FR" dirty="0"/>
          </a:p>
        </p:txBody>
      </p:sp>
      <p:sp>
        <p:nvSpPr>
          <p:cNvPr id="3" name="Espace réservé du contenu 2">
            <a:extLst>
              <a:ext uri="{FF2B5EF4-FFF2-40B4-BE49-F238E27FC236}">
                <a16:creationId xmlns:a16="http://schemas.microsoft.com/office/drawing/2014/main" id="{757902EC-E48F-4569-8013-384F062F5F1E}"/>
              </a:ext>
            </a:extLst>
          </p:cNvPr>
          <p:cNvSpPr>
            <a:spLocks noGrp="1"/>
          </p:cNvSpPr>
          <p:nvPr>
            <p:ph idx="1"/>
          </p:nvPr>
        </p:nvSpPr>
        <p:spPr/>
        <p:txBody>
          <a:bodyPr/>
          <a:lstStyle/>
          <a:p>
            <a:r>
              <a:rPr lang="fr-FR" sz="2800" dirty="0">
                <a:latin typeface="Calibri" panose="020F0502020204030204" pitchFamily="34" charset="0"/>
                <a:ea typeface="Calibri" panose="020F0502020204030204" pitchFamily="34" charset="0"/>
                <a:cs typeface="Times New Roman" panose="02020603050405020304" pitchFamily="18" charset="0"/>
              </a:rPr>
              <a:t>un peu de beurre sur le pain, </a:t>
            </a:r>
          </a:p>
          <a:p>
            <a:r>
              <a:rPr lang="fr-FR" sz="2800" dirty="0">
                <a:latin typeface="Calibri" panose="020F0502020204030204" pitchFamily="34" charset="0"/>
                <a:ea typeface="Calibri" panose="020F0502020204030204" pitchFamily="34" charset="0"/>
                <a:cs typeface="Times New Roman" panose="02020603050405020304" pitchFamily="18" charset="0"/>
              </a:rPr>
              <a:t>un peu de confiture ou miel, </a:t>
            </a:r>
          </a:p>
          <a:p>
            <a:r>
              <a:rPr lang="fr-FR" sz="2800" dirty="0">
                <a:latin typeface="Calibri" panose="020F0502020204030204" pitchFamily="34" charset="0"/>
                <a:ea typeface="Calibri" panose="020F0502020204030204" pitchFamily="34" charset="0"/>
                <a:cs typeface="Times New Roman" panose="02020603050405020304" pitchFamily="18" charset="0"/>
              </a:rPr>
              <a:t>évitez les bombes explosives de gras et de sucres type pâtes à tartiner ! </a:t>
            </a:r>
          </a:p>
          <a:p>
            <a:r>
              <a:rPr lang="fr-FR" sz="2800" dirty="0">
                <a:latin typeface="Calibri" panose="020F0502020204030204" pitchFamily="34" charset="0"/>
                <a:ea typeface="Calibri" panose="020F0502020204030204" pitchFamily="34" charset="0"/>
                <a:cs typeface="Times New Roman" panose="02020603050405020304" pitchFamily="18" charset="0"/>
              </a:rPr>
              <a:t>mieux vaudrait essayer à la place des purées d’amande ou noisettes non sucrées, très riches en minéraux et bonnes graisses !</a:t>
            </a:r>
          </a:p>
          <a:p>
            <a:endParaRPr lang="fr-FR" dirty="0"/>
          </a:p>
        </p:txBody>
      </p:sp>
      <p:pic>
        <p:nvPicPr>
          <p:cNvPr id="5" name="Image 4">
            <a:extLst>
              <a:ext uri="{FF2B5EF4-FFF2-40B4-BE49-F238E27FC236}">
                <a16:creationId xmlns:a16="http://schemas.microsoft.com/office/drawing/2014/main" id="{FD265957-D0CC-4859-B1F9-ACCBFC9805A1}"/>
              </a:ext>
            </a:extLst>
          </p:cNvPr>
          <p:cNvPicPr>
            <a:picLocks noChangeAspect="1"/>
          </p:cNvPicPr>
          <p:nvPr/>
        </p:nvPicPr>
        <p:blipFill>
          <a:blip r:embed="rId2"/>
          <a:stretch>
            <a:fillRect/>
          </a:stretch>
        </p:blipFill>
        <p:spPr>
          <a:xfrm>
            <a:off x="8934450" y="823565"/>
            <a:ext cx="2857500" cy="1600200"/>
          </a:xfrm>
          <a:prstGeom prst="rect">
            <a:avLst/>
          </a:prstGeom>
        </p:spPr>
      </p:pic>
      <p:pic>
        <p:nvPicPr>
          <p:cNvPr id="7" name="Image 6">
            <a:extLst>
              <a:ext uri="{FF2B5EF4-FFF2-40B4-BE49-F238E27FC236}">
                <a16:creationId xmlns:a16="http://schemas.microsoft.com/office/drawing/2014/main" id="{CB61B21A-C064-4854-A2CE-51FC26AA8B03}"/>
              </a:ext>
            </a:extLst>
          </p:cNvPr>
          <p:cNvPicPr>
            <a:picLocks noChangeAspect="1"/>
          </p:cNvPicPr>
          <p:nvPr/>
        </p:nvPicPr>
        <p:blipFill>
          <a:blip r:embed="rId2"/>
          <a:stretch>
            <a:fillRect/>
          </a:stretch>
        </p:blipFill>
        <p:spPr>
          <a:xfrm>
            <a:off x="9274002" y="4940553"/>
            <a:ext cx="2619048" cy="1742857"/>
          </a:xfrm>
          <a:prstGeom prst="rect">
            <a:avLst/>
          </a:prstGeom>
        </p:spPr>
      </p:pic>
    </p:spTree>
    <p:extLst>
      <p:ext uri="{BB962C8B-B14F-4D97-AF65-F5344CB8AC3E}">
        <p14:creationId xmlns:p14="http://schemas.microsoft.com/office/powerpoint/2010/main" val="305619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073480-DE37-3A46-B804-F7F1F3D6EF90}"/>
              </a:ext>
            </a:extLst>
          </p:cNvPr>
          <p:cNvSpPr>
            <a:spLocks noGrp="1"/>
          </p:cNvSpPr>
          <p:nvPr>
            <p:ph type="title"/>
          </p:nvPr>
        </p:nvSpPr>
        <p:spPr>
          <a:xfrm>
            <a:off x="715119" y="1318161"/>
            <a:ext cx="3924894" cy="939590"/>
          </a:xfrm>
        </p:spPr>
        <p:txBody>
          <a:bodyPr>
            <a:normAutofit/>
          </a:bodyPr>
          <a:lstStyle/>
          <a:p>
            <a:r>
              <a:rPr lang="fr-FR" sz="4800" dirty="0"/>
              <a:t>Bienvenue !</a:t>
            </a:r>
          </a:p>
        </p:txBody>
      </p:sp>
      <p:sp>
        <p:nvSpPr>
          <p:cNvPr id="3" name="Espace réservé du contenu 2">
            <a:extLst>
              <a:ext uri="{FF2B5EF4-FFF2-40B4-BE49-F238E27FC236}">
                <a16:creationId xmlns:a16="http://schemas.microsoft.com/office/drawing/2014/main" id="{AF42597F-CCE3-0A4B-8E03-B6EB6397F80A}"/>
              </a:ext>
            </a:extLst>
          </p:cNvPr>
          <p:cNvSpPr>
            <a:spLocks noGrp="1"/>
          </p:cNvSpPr>
          <p:nvPr>
            <p:ph idx="1"/>
          </p:nvPr>
        </p:nvSpPr>
        <p:spPr>
          <a:xfrm>
            <a:off x="2105612" y="3120331"/>
            <a:ext cx="6962818" cy="1648151"/>
          </a:xfrm>
        </p:spPr>
        <p:txBody>
          <a:bodyPr/>
          <a:lstStyle/>
          <a:p>
            <a:r>
              <a:rPr lang="fr-FR" sz="3600" dirty="0"/>
              <a:t>Accueil par Mme Noté </a:t>
            </a:r>
          </a:p>
          <a:p>
            <a:pPr marL="0" indent="0">
              <a:buNone/>
            </a:pPr>
            <a:r>
              <a:rPr lang="fr-FR" dirty="0"/>
              <a:t>			(chef d’Etablissement du Primaire)</a:t>
            </a:r>
          </a:p>
        </p:txBody>
      </p:sp>
    </p:spTree>
    <p:extLst>
      <p:ext uri="{BB962C8B-B14F-4D97-AF65-F5344CB8AC3E}">
        <p14:creationId xmlns:p14="http://schemas.microsoft.com/office/powerpoint/2010/main" val="1342664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296769-64CD-45AE-8E1C-A3588509230E}"/>
              </a:ext>
            </a:extLst>
          </p:cNvPr>
          <p:cNvSpPr>
            <a:spLocks noGrp="1"/>
          </p:cNvSpPr>
          <p:nvPr>
            <p:ph type="title"/>
          </p:nvPr>
        </p:nvSpPr>
        <p:spPr/>
        <p:txBody>
          <a:bodyPr/>
          <a:lstStyle/>
          <a:p>
            <a:r>
              <a:rPr lang="fr-FR" dirty="0"/>
              <a:t>Remarque sur le sucre </a:t>
            </a:r>
          </a:p>
        </p:txBody>
      </p:sp>
      <p:sp>
        <p:nvSpPr>
          <p:cNvPr id="3" name="Espace réservé du contenu 2">
            <a:extLst>
              <a:ext uri="{FF2B5EF4-FFF2-40B4-BE49-F238E27FC236}">
                <a16:creationId xmlns:a16="http://schemas.microsoft.com/office/drawing/2014/main" id="{D1A5C81E-4B01-4C0B-8BA7-F568B0E8D453}"/>
              </a:ext>
            </a:extLst>
          </p:cNvPr>
          <p:cNvSpPr>
            <a:spLocks noGrp="1"/>
          </p:cNvSpPr>
          <p:nvPr>
            <p:ph idx="1"/>
          </p:nvPr>
        </p:nvSpPr>
        <p:spPr>
          <a:xfrm>
            <a:off x="677334" y="1496291"/>
            <a:ext cx="8596668" cy="4545071"/>
          </a:xfrm>
        </p:spPr>
        <p:txBody>
          <a:bodyPr/>
          <a:lstStyle/>
          <a:p>
            <a:r>
              <a:rPr lang="fr-FR" sz="2400" dirty="0">
                <a:latin typeface="Calibri" panose="020F0502020204030204" pitchFamily="34" charset="0"/>
                <a:ea typeface="Calibri" panose="020F0502020204030204" pitchFamily="34" charset="0"/>
                <a:cs typeface="Times New Roman" panose="02020603050405020304" pitchFamily="18" charset="0"/>
              </a:rPr>
              <a:t>Attention on observe souvent trop de sucre le matin (trop de cacao sucré, confiture, miel, nutella, céréales sucrées au chocolat ou miel, jus de fruits ou smoothie…)</a:t>
            </a:r>
          </a:p>
          <a:p>
            <a:pPr marL="0" indent="0">
              <a:buNone/>
            </a:pPr>
            <a:r>
              <a:rPr lang="fr-FR" sz="2400" dirty="0">
                <a:latin typeface="Calibri" panose="020F0502020204030204" pitchFamily="34" charset="0"/>
                <a:ea typeface="Calibri" panose="020F0502020204030204" pitchFamily="34" charset="0"/>
                <a:cs typeface="Times New Roman" panose="02020603050405020304" pitchFamily="18" charset="0"/>
              </a:rPr>
              <a:t>cela provoque :</a:t>
            </a:r>
          </a:p>
          <a:p>
            <a:r>
              <a:rPr lang="fr-FR" sz="2400" dirty="0">
                <a:latin typeface="Calibri" panose="020F0502020204030204" pitchFamily="34" charset="0"/>
                <a:ea typeface="Calibri" panose="020F0502020204030204" pitchFamily="34" charset="0"/>
                <a:cs typeface="Times New Roman" panose="02020603050405020304" pitchFamily="18" charset="0"/>
              </a:rPr>
              <a:t>des hypoglycémies dans la matinée avec coup de fatigue, </a:t>
            </a:r>
          </a:p>
          <a:p>
            <a:r>
              <a:rPr lang="fr-FR" sz="2400" dirty="0">
                <a:latin typeface="Calibri" panose="020F0502020204030204" pitchFamily="34" charset="0"/>
                <a:ea typeface="Calibri" panose="020F0502020204030204" pitchFamily="34" charset="0"/>
                <a:cs typeface="Times New Roman" panose="02020603050405020304" pitchFamily="18" charset="0"/>
              </a:rPr>
              <a:t>manque de concentration</a:t>
            </a:r>
          </a:p>
          <a:p>
            <a:r>
              <a:rPr lang="fr-FR" sz="2400" dirty="0">
                <a:latin typeface="Calibri" panose="020F0502020204030204" pitchFamily="34" charset="0"/>
                <a:ea typeface="Calibri" panose="020F0502020204030204" pitchFamily="34" charset="0"/>
                <a:cs typeface="Times New Roman" panose="02020603050405020304" pitchFamily="18" charset="0"/>
              </a:rPr>
              <a:t>Envie de manger et grignoter dans la matinée</a:t>
            </a:r>
          </a:p>
          <a:p>
            <a:r>
              <a:rPr lang="fr-FR" sz="2400" dirty="0">
                <a:latin typeface="Calibri" panose="020F0502020204030204" pitchFamily="34" charset="0"/>
                <a:ea typeface="Calibri" panose="020F0502020204030204" pitchFamily="34" charset="0"/>
                <a:cs typeface="Times New Roman" panose="02020603050405020304" pitchFamily="18" charset="0"/>
              </a:rPr>
              <a:t>Stimule l’appétence pour le sucre</a:t>
            </a:r>
          </a:p>
          <a:p>
            <a:endParaRPr lang="fr-FR" dirty="0"/>
          </a:p>
        </p:txBody>
      </p:sp>
      <p:pic>
        <p:nvPicPr>
          <p:cNvPr id="5" name="Image 4">
            <a:extLst>
              <a:ext uri="{FF2B5EF4-FFF2-40B4-BE49-F238E27FC236}">
                <a16:creationId xmlns:a16="http://schemas.microsoft.com/office/drawing/2014/main" id="{07CACDE0-D9FB-4CC1-B774-14A581EAAF25}"/>
              </a:ext>
            </a:extLst>
          </p:cNvPr>
          <p:cNvPicPr>
            <a:picLocks noChangeAspect="1"/>
          </p:cNvPicPr>
          <p:nvPr/>
        </p:nvPicPr>
        <p:blipFill>
          <a:blip r:embed="rId2"/>
          <a:stretch>
            <a:fillRect/>
          </a:stretch>
        </p:blipFill>
        <p:spPr>
          <a:xfrm>
            <a:off x="9379210" y="3135492"/>
            <a:ext cx="1857143" cy="1266667"/>
          </a:xfrm>
          <a:prstGeom prst="rect">
            <a:avLst/>
          </a:prstGeom>
        </p:spPr>
      </p:pic>
    </p:spTree>
    <p:extLst>
      <p:ext uri="{BB962C8B-B14F-4D97-AF65-F5344CB8AC3E}">
        <p14:creationId xmlns:p14="http://schemas.microsoft.com/office/powerpoint/2010/main" val="1745323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7A8BA2-BAD9-4778-852C-53E85E047360}"/>
              </a:ext>
            </a:extLst>
          </p:cNvPr>
          <p:cNvSpPr>
            <a:spLocks noGrp="1"/>
          </p:cNvSpPr>
          <p:nvPr>
            <p:ph type="title"/>
          </p:nvPr>
        </p:nvSpPr>
        <p:spPr>
          <a:xfrm>
            <a:off x="677334" y="443345"/>
            <a:ext cx="8596668" cy="1233055"/>
          </a:xfrm>
        </p:spPr>
        <p:txBody>
          <a:bodyPr>
            <a:normAutofit/>
          </a:bodyPr>
          <a:lstStyle/>
          <a:p>
            <a:pPr algn="ctr"/>
            <a:r>
              <a:rPr lang="fr-FR" dirty="0"/>
              <a:t>L’importance des fibres </a:t>
            </a:r>
            <a:br>
              <a:rPr lang="fr-FR" dirty="0"/>
            </a:br>
            <a:r>
              <a:rPr lang="fr-FR" dirty="0"/>
              <a:t>dans notre alimentation</a:t>
            </a:r>
          </a:p>
        </p:txBody>
      </p:sp>
      <p:sp>
        <p:nvSpPr>
          <p:cNvPr id="3" name="Espace réservé du contenu 2">
            <a:extLst>
              <a:ext uri="{FF2B5EF4-FFF2-40B4-BE49-F238E27FC236}">
                <a16:creationId xmlns:a16="http://schemas.microsoft.com/office/drawing/2014/main" id="{0F0399BD-9CB9-4273-8943-66B22889351A}"/>
              </a:ext>
            </a:extLst>
          </p:cNvPr>
          <p:cNvSpPr>
            <a:spLocks noGrp="1"/>
          </p:cNvSpPr>
          <p:nvPr>
            <p:ph idx="1"/>
          </p:nvPr>
        </p:nvSpPr>
        <p:spPr>
          <a:xfrm>
            <a:off x="677333" y="1884219"/>
            <a:ext cx="9159393" cy="4668982"/>
          </a:xfrm>
        </p:spPr>
        <p:txBody>
          <a:bodyPr>
            <a:normAutofit lnSpcReduction="10000"/>
          </a:bodyPr>
          <a:lstStyle/>
          <a:p>
            <a:r>
              <a:rPr lang="fr-FR" sz="2200" dirty="0">
                <a:latin typeface="Calibri" panose="020F0502020204030204" pitchFamily="34" charset="0"/>
                <a:ea typeface="Calibri" panose="020F0502020204030204" pitchFamily="34" charset="0"/>
                <a:cs typeface="Times New Roman" panose="02020603050405020304" pitchFamily="18" charset="0"/>
              </a:rPr>
              <a:t>Notre alimentation occidentale est très fortement carencée en fibres, moins de 20 g par jour, alors qu’il est recommandé d’en consommer 30 gr. </a:t>
            </a:r>
          </a:p>
          <a:p>
            <a:pPr marL="0" indent="0">
              <a:buNone/>
            </a:pPr>
            <a:r>
              <a:rPr lang="fr-FR" sz="2200" dirty="0">
                <a:latin typeface="Calibri" panose="020F0502020204030204" pitchFamily="34" charset="0"/>
                <a:ea typeface="Calibri" panose="020F0502020204030204" pitchFamily="34" charset="0"/>
                <a:cs typeface="Times New Roman" panose="02020603050405020304" pitchFamily="18" charset="0"/>
              </a:rPr>
              <a:t>Leur rôle : </a:t>
            </a:r>
          </a:p>
          <a:p>
            <a:r>
              <a:rPr lang="fr-FR" sz="2200" dirty="0">
                <a:latin typeface="Calibri" panose="020F0502020204030204" pitchFamily="34" charset="0"/>
                <a:ea typeface="Calibri" panose="020F0502020204030204" pitchFamily="34" charset="0"/>
                <a:cs typeface="Times New Roman" panose="02020603050405020304" pitchFamily="18" charset="0"/>
              </a:rPr>
              <a:t>Action sur le transit intestinal, </a:t>
            </a:r>
          </a:p>
          <a:p>
            <a:r>
              <a:rPr lang="fr-FR" sz="2200" dirty="0">
                <a:latin typeface="Calibri" panose="020F0502020204030204" pitchFamily="34" charset="0"/>
                <a:ea typeface="Calibri" panose="020F0502020204030204" pitchFamily="34" charset="0"/>
                <a:cs typeface="Times New Roman" panose="02020603050405020304" pitchFamily="18" charset="0"/>
              </a:rPr>
              <a:t>Contre les ballonnements et le bon fonctionnement digestif, </a:t>
            </a:r>
          </a:p>
          <a:p>
            <a:r>
              <a:rPr lang="fr-FR" sz="2200" dirty="0">
                <a:latin typeface="Calibri" panose="020F0502020204030204" pitchFamily="34" charset="0"/>
                <a:ea typeface="Calibri" panose="020F0502020204030204" pitchFamily="34" charset="0"/>
                <a:cs typeface="Times New Roman" panose="02020603050405020304" pitchFamily="18" charset="0"/>
              </a:rPr>
              <a:t>réduit les risques de cancer de l’intestin. </a:t>
            </a:r>
          </a:p>
          <a:p>
            <a:pPr marL="0" indent="0">
              <a:buNone/>
            </a:pPr>
            <a:r>
              <a:rPr lang="fr-FR" sz="2200" dirty="0">
                <a:latin typeface="Calibri" panose="020F0502020204030204" pitchFamily="34" charset="0"/>
                <a:ea typeface="Calibri" panose="020F0502020204030204" pitchFamily="34" charset="0"/>
                <a:cs typeface="Times New Roman" panose="02020603050405020304" pitchFamily="18" charset="0"/>
              </a:rPr>
              <a:t>Dans quoi on les trouve ? </a:t>
            </a:r>
          </a:p>
          <a:p>
            <a:pPr marL="0" indent="0">
              <a:buNone/>
            </a:pPr>
            <a:r>
              <a:rPr lang="fr-FR" sz="2200" dirty="0">
                <a:latin typeface="Calibri" panose="020F0502020204030204" pitchFamily="34" charset="0"/>
                <a:ea typeface="Calibri" panose="020F0502020204030204" pitchFamily="34" charset="0"/>
                <a:cs typeface="Times New Roman" panose="02020603050405020304" pitchFamily="18" charset="0"/>
              </a:rPr>
              <a:t>pain complet,  riz complet ou riz semi-complet, pâtes complètes ou semi-complètes, quinoa, boulgour et des légumes secs 2 fois par semaine (lentilles, pois chiche, haricot rouge…). </a:t>
            </a:r>
          </a:p>
          <a:p>
            <a:pPr marL="0" indent="0">
              <a:buNone/>
            </a:pPr>
            <a:r>
              <a:rPr lang="fr-FR" sz="2200" dirty="0">
                <a:latin typeface="Calibri" panose="020F0502020204030204" pitchFamily="34" charset="0"/>
                <a:ea typeface="Calibri" panose="020F0502020204030204" pitchFamily="34" charset="0"/>
                <a:cs typeface="Times New Roman" panose="02020603050405020304" pitchFamily="18" charset="0"/>
              </a:rPr>
              <a:t>On peut rajouter des graines sur les crudités : graines de lin, graines de sésame, tournesol.</a:t>
            </a:r>
          </a:p>
          <a:p>
            <a:endParaRPr lang="fr-FR" dirty="0"/>
          </a:p>
        </p:txBody>
      </p:sp>
      <p:pic>
        <p:nvPicPr>
          <p:cNvPr id="5" name="Image 4">
            <a:extLst>
              <a:ext uri="{FF2B5EF4-FFF2-40B4-BE49-F238E27FC236}">
                <a16:creationId xmlns:a16="http://schemas.microsoft.com/office/drawing/2014/main" id="{409045EC-EA5E-410A-A1CA-24D40CC6AE1C}"/>
              </a:ext>
            </a:extLst>
          </p:cNvPr>
          <p:cNvPicPr>
            <a:picLocks noChangeAspect="1"/>
          </p:cNvPicPr>
          <p:nvPr/>
        </p:nvPicPr>
        <p:blipFill>
          <a:blip r:embed="rId2"/>
          <a:stretch>
            <a:fillRect/>
          </a:stretch>
        </p:blipFill>
        <p:spPr>
          <a:xfrm>
            <a:off x="10130604" y="2313708"/>
            <a:ext cx="1646192" cy="1233055"/>
          </a:xfrm>
          <a:prstGeom prst="rect">
            <a:avLst/>
          </a:prstGeom>
        </p:spPr>
      </p:pic>
      <p:pic>
        <p:nvPicPr>
          <p:cNvPr id="7" name="Image 6">
            <a:extLst>
              <a:ext uri="{FF2B5EF4-FFF2-40B4-BE49-F238E27FC236}">
                <a16:creationId xmlns:a16="http://schemas.microsoft.com/office/drawing/2014/main" id="{2A571DFB-00C0-48D1-8D13-3BE31DE25F9E}"/>
              </a:ext>
            </a:extLst>
          </p:cNvPr>
          <p:cNvPicPr>
            <a:picLocks noChangeAspect="1"/>
          </p:cNvPicPr>
          <p:nvPr/>
        </p:nvPicPr>
        <p:blipFill>
          <a:blip r:embed="rId2"/>
          <a:stretch>
            <a:fillRect/>
          </a:stretch>
        </p:blipFill>
        <p:spPr>
          <a:xfrm>
            <a:off x="9973383" y="4475017"/>
            <a:ext cx="1960634" cy="1468583"/>
          </a:xfrm>
          <a:prstGeom prst="rect">
            <a:avLst/>
          </a:prstGeom>
        </p:spPr>
      </p:pic>
      <p:pic>
        <p:nvPicPr>
          <p:cNvPr id="9" name="Image 8">
            <a:extLst>
              <a:ext uri="{FF2B5EF4-FFF2-40B4-BE49-F238E27FC236}">
                <a16:creationId xmlns:a16="http://schemas.microsoft.com/office/drawing/2014/main" id="{C35339E2-62DB-4F47-AFE9-3EAB8D0C16AC}"/>
              </a:ext>
            </a:extLst>
          </p:cNvPr>
          <p:cNvPicPr>
            <a:picLocks noChangeAspect="1"/>
          </p:cNvPicPr>
          <p:nvPr/>
        </p:nvPicPr>
        <p:blipFill>
          <a:blip r:embed="rId2"/>
          <a:stretch>
            <a:fillRect/>
          </a:stretch>
        </p:blipFill>
        <p:spPr>
          <a:xfrm>
            <a:off x="10358462" y="408029"/>
            <a:ext cx="1190476" cy="1476190"/>
          </a:xfrm>
          <a:prstGeom prst="rect">
            <a:avLst/>
          </a:prstGeom>
        </p:spPr>
      </p:pic>
    </p:spTree>
    <p:extLst>
      <p:ext uri="{BB962C8B-B14F-4D97-AF65-F5344CB8AC3E}">
        <p14:creationId xmlns:p14="http://schemas.microsoft.com/office/powerpoint/2010/main" val="1516758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3F523-8346-40A1-B2C4-67CE2BD405D1}"/>
              </a:ext>
            </a:extLst>
          </p:cNvPr>
          <p:cNvSpPr>
            <a:spLocks noGrp="1"/>
          </p:cNvSpPr>
          <p:nvPr>
            <p:ph type="title"/>
          </p:nvPr>
        </p:nvSpPr>
        <p:spPr/>
        <p:txBody>
          <a:bodyPr/>
          <a:lstStyle/>
          <a:p>
            <a:r>
              <a:rPr lang="fr-FR" dirty="0">
                <a:latin typeface="Calibri" panose="020F0502020204030204" pitchFamily="34" charset="0"/>
                <a:ea typeface="Calibri" panose="020F0502020204030204" pitchFamily="34" charset="0"/>
                <a:cs typeface="Times New Roman" panose="02020603050405020304" pitchFamily="18" charset="0"/>
              </a:rPr>
              <a:t>L’importance d’un petit déjeuner en famille,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79BFFE1A-76B2-4673-82DE-3CD78449704F}"/>
              </a:ext>
            </a:extLst>
          </p:cNvPr>
          <p:cNvSpPr>
            <a:spLocks noGrp="1"/>
          </p:cNvSpPr>
          <p:nvPr>
            <p:ph idx="1"/>
          </p:nvPr>
        </p:nvSpPr>
        <p:spPr/>
        <p:txBody>
          <a:bodyPr/>
          <a:lstStyle/>
          <a:p>
            <a:r>
              <a:rPr lang="fr-FR" sz="2400" dirty="0">
                <a:latin typeface="Calibri" panose="020F0502020204030204" pitchFamily="34" charset="0"/>
                <a:ea typeface="Calibri" panose="020F0502020204030204" pitchFamily="34" charset="0"/>
                <a:cs typeface="Times New Roman" panose="02020603050405020304" pitchFamily="18" charset="0"/>
              </a:rPr>
              <a:t>un temps de plaisir partagé, </a:t>
            </a:r>
          </a:p>
          <a:p>
            <a:r>
              <a:rPr lang="fr-FR" sz="2400" dirty="0">
                <a:latin typeface="Calibri" panose="020F0502020204030204" pitchFamily="34" charset="0"/>
                <a:ea typeface="Calibri" panose="020F0502020204030204" pitchFamily="34" charset="0"/>
                <a:cs typeface="Times New Roman" panose="02020603050405020304" pitchFamily="18" charset="0"/>
              </a:rPr>
              <a:t>prendre le temps de manger,</a:t>
            </a:r>
          </a:p>
          <a:p>
            <a:r>
              <a:rPr lang="fr-FR" sz="2400" dirty="0">
                <a:latin typeface="Calibri" panose="020F0502020204030204" pitchFamily="34" charset="0"/>
                <a:ea typeface="Calibri" panose="020F0502020204030204" pitchFamily="34" charset="0"/>
                <a:cs typeface="Times New Roman" panose="02020603050405020304" pitchFamily="18" charset="0"/>
              </a:rPr>
              <a:t> montrer l’exemple, </a:t>
            </a:r>
          </a:p>
          <a:p>
            <a:r>
              <a:rPr lang="fr-FR" sz="2400" dirty="0">
                <a:latin typeface="Calibri" panose="020F0502020204030204" pitchFamily="34" charset="0"/>
                <a:ea typeface="Calibri" panose="020F0502020204030204" pitchFamily="34" charset="0"/>
                <a:cs typeface="Times New Roman" panose="02020603050405020304" pitchFamily="18" charset="0"/>
              </a:rPr>
              <a:t>prendre des bonnes habitudes tôt dans la vie, pour une bonne santé plus tard.</a:t>
            </a:r>
          </a:p>
          <a:p>
            <a:endParaRPr lang="fr-FR" dirty="0"/>
          </a:p>
        </p:txBody>
      </p:sp>
      <p:pic>
        <p:nvPicPr>
          <p:cNvPr id="5" name="Image 4">
            <a:extLst>
              <a:ext uri="{FF2B5EF4-FFF2-40B4-BE49-F238E27FC236}">
                <a16:creationId xmlns:a16="http://schemas.microsoft.com/office/drawing/2014/main" id="{CF8D69D8-91F6-4075-83D7-D3344B603534}"/>
              </a:ext>
            </a:extLst>
          </p:cNvPr>
          <p:cNvPicPr>
            <a:picLocks noChangeAspect="1"/>
          </p:cNvPicPr>
          <p:nvPr/>
        </p:nvPicPr>
        <p:blipFill>
          <a:blip r:embed="rId2"/>
          <a:stretch>
            <a:fillRect/>
          </a:stretch>
        </p:blipFill>
        <p:spPr>
          <a:xfrm>
            <a:off x="4417868" y="4378036"/>
            <a:ext cx="3702900" cy="2073624"/>
          </a:xfrm>
          <a:prstGeom prst="rect">
            <a:avLst/>
          </a:prstGeom>
        </p:spPr>
      </p:pic>
    </p:spTree>
    <p:extLst>
      <p:ext uri="{BB962C8B-B14F-4D97-AF65-F5344CB8AC3E}">
        <p14:creationId xmlns:p14="http://schemas.microsoft.com/office/powerpoint/2010/main" val="82829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172B0E-C455-4EFF-932C-2D3232FA7557}"/>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6/ Exemples de petit déjeuner : </a:t>
            </a:r>
            <a:endParaRPr lang="fr-FR" dirty="0"/>
          </a:p>
        </p:txBody>
      </p:sp>
      <p:sp>
        <p:nvSpPr>
          <p:cNvPr id="3" name="Espace réservé du contenu 2">
            <a:extLst>
              <a:ext uri="{FF2B5EF4-FFF2-40B4-BE49-F238E27FC236}">
                <a16:creationId xmlns:a16="http://schemas.microsoft.com/office/drawing/2014/main" id="{EBF55031-74F3-4E4D-9EB1-70DBF08D960E}"/>
              </a:ext>
            </a:extLst>
          </p:cNvPr>
          <p:cNvSpPr>
            <a:spLocks noGrp="1"/>
          </p:cNvSpPr>
          <p:nvPr>
            <p:ph idx="1"/>
          </p:nvPr>
        </p:nvSpPr>
        <p:spPr>
          <a:xfrm>
            <a:off x="677334" y="1427019"/>
            <a:ext cx="8596668" cy="5167746"/>
          </a:xfrm>
        </p:spPr>
        <p:txBody>
          <a:bodyPr>
            <a:normAutofit/>
          </a:bodyPr>
          <a:lstStyle/>
          <a:p>
            <a:pPr lvl="0">
              <a:lnSpc>
                <a:spcPct val="107000"/>
              </a:lnSpc>
              <a:buFont typeface="Calibri" panose="020F0502020204030204" pitchFamily="34" charset="0"/>
              <a:buChar char="-"/>
            </a:pPr>
            <a:r>
              <a:rPr lang="fr-FR" sz="2400" b="1" dirty="0">
                <a:latin typeface="Calibri" panose="020F0502020204030204" pitchFamily="34" charset="0"/>
                <a:ea typeface="Calibri" panose="020F0502020204030204" pitchFamily="34" charset="0"/>
                <a:cs typeface="Times New Roman" panose="02020603050405020304" pitchFamily="18" charset="0"/>
              </a:rPr>
              <a:t>Petit déjeuner classique français</a:t>
            </a:r>
            <a:r>
              <a:rPr lang="fr-FR" sz="2400" dirty="0">
                <a:latin typeface="Calibri" panose="020F0502020204030204" pitchFamily="34" charset="0"/>
                <a:ea typeface="Calibri" panose="020F0502020204030204" pitchFamily="34" charset="0"/>
                <a:cs typeface="Times New Roman" panose="02020603050405020304" pitchFamily="18" charset="0"/>
              </a:rPr>
              <a:t> :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1 pomme ou 1 poire,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2 à 3 tranches de pain complet aux céréales,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1 à 2 noisettes de beurre doux,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2 </a:t>
            </a:r>
            <a:r>
              <a:rPr lang="fr-FR" sz="2400" dirty="0" err="1">
                <a:latin typeface="Calibri" panose="020F0502020204030204" pitchFamily="34" charset="0"/>
                <a:ea typeface="Calibri" panose="020F0502020204030204" pitchFamily="34" charset="0"/>
                <a:cs typeface="Times New Roman" panose="02020603050405020304" pitchFamily="18" charset="0"/>
              </a:rPr>
              <a:t>càc</a:t>
            </a:r>
            <a:r>
              <a:rPr lang="fr-FR" sz="2400" dirty="0">
                <a:latin typeface="Calibri" panose="020F0502020204030204" pitchFamily="34" charset="0"/>
                <a:ea typeface="Calibri" panose="020F0502020204030204" pitchFamily="34" charset="0"/>
                <a:cs typeface="Times New Roman" panose="02020603050405020304" pitchFamily="18" charset="0"/>
              </a:rPr>
              <a:t> de confiture ou miel,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200 ml de lait demi écrémé + 1 </a:t>
            </a:r>
            <a:r>
              <a:rPr lang="fr-FR" sz="2400" dirty="0" err="1">
                <a:latin typeface="Calibri" panose="020F0502020204030204" pitchFamily="34" charset="0"/>
                <a:ea typeface="Calibri" panose="020F0502020204030204" pitchFamily="34" charset="0"/>
                <a:cs typeface="Times New Roman" panose="02020603050405020304" pitchFamily="18" charset="0"/>
              </a:rPr>
              <a:t>càc</a:t>
            </a:r>
            <a:r>
              <a:rPr lang="fr-FR" sz="2400" dirty="0">
                <a:latin typeface="Calibri" panose="020F0502020204030204" pitchFamily="34" charset="0"/>
                <a:ea typeface="Calibri" panose="020F0502020204030204" pitchFamily="34" charset="0"/>
                <a:cs typeface="Times New Roman" panose="02020603050405020304" pitchFamily="18" charset="0"/>
              </a:rPr>
              <a:t> de cacao sans sucre + 1 </a:t>
            </a:r>
            <a:r>
              <a:rPr lang="fr-FR" sz="2400" dirty="0" err="1">
                <a:latin typeface="Calibri" panose="020F0502020204030204" pitchFamily="34" charset="0"/>
                <a:ea typeface="Calibri" panose="020F0502020204030204" pitchFamily="34" charset="0"/>
                <a:cs typeface="Times New Roman" panose="02020603050405020304" pitchFamily="18" charset="0"/>
              </a:rPr>
              <a:t>càc</a:t>
            </a:r>
            <a:r>
              <a:rPr lang="fr-FR" sz="2400" dirty="0">
                <a:latin typeface="Calibri" panose="020F0502020204030204" pitchFamily="34" charset="0"/>
                <a:ea typeface="Calibri" panose="020F0502020204030204" pitchFamily="34" charset="0"/>
                <a:cs typeface="Times New Roman" panose="02020603050405020304" pitchFamily="18" charset="0"/>
              </a:rPr>
              <a:t> de sucre de canne.</a:t>
            </a:r>
          </a:p>
          <a:p>
            <a:pPr marL="0" indent="0">
              <a:buNone/>
            </a:pPr>
            <a:endParaRPr lang="fr-FR" dirty="0"/>
          </a:p>
        </p:txBody>
      </p:sp>
      <p:pic>
        <p:nvPicPr>
          <p:cNvPr id="5" name="Image 4">
            <a:extLst>
              <a:ext uri="{FF2B5EF4-FFF2-40B4-BE49-F238E27FC236}">
                <a16:creationId xmlns:a16="http://schemas.microsoft.com/office/drawing/2014/main" id="{EB21D643-57A1-416E-AF16-9CC2D1FA74D5}"/>
              </a:ext>
            </a:extLst>
          </p:cNvPr>
          <p:cNvPicPr>
            <a:picLocks noChangeAspect="1"/>
          </p:cNvPicPr>
          <p:nvPr/>
        </p:nvPicPr>
        <p:blipFill>
          <a:blip r:embed="rId2"/>
          <a:stretch>
            <a:fillRect/>
          </a:stretch>
        </p:blipFill>
        <p:spPr>
          <a:xfrm>
            <a:off x="7292802" y="789432"/>
            <a:ext cx="3962400" cy="2639568"/>
          </a:xfrm>
          <a:prstGeom prst="rect">
            <a:avLst/>
          </a:prstGeom>
        </p:spPr>
      </p:pic>
    </p:spTree>
    <p:extLst>
      <p:ext uri="{BB962C8B-B14F-4D97-AF65-F5344CB8AC3E}">
        <p14:creationId xmlns:p14="http://schemas.microsoft.com/office/powerpoint/2010/main" val="3338841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8A2B90-1500-4258-9774-14DF005C9F7A}"/>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6/ Exemples de petit déjeuner : </a:t>
            </a:r>
            <a:endParaRPr lang="fr-FR" dirty="0"/>
          </a:p>
        </p:txBody>
      </p:sp>
      <p:sp>
        <p:nvSpPr>
          <p:cNvPr id="3" name="Espace réservé du contenu 2">
            <a:extLst>
              <a:ext uri="{FF2B5EF4-FFF2-40B4-BE49-F238E27FC236}">
                <a16:creationId xmlns:a16="http://schemas.microsoft.com/office/drawing/2014/main" id="{354C9C1A-DDCE-43C9-A866-2717D8A43F4F}"/>
              </a:ext>
            </a:extLst>
          </p:cNvPr>
          <p:cNvSpPr>
            <a:spLocks noGrp="1"/>
          </p:cNvSpPr>
          <p:nvPr>
            <p:ph idx="1"/>
          </p:nvPr>
        </p:nvSpPr>
        <p:spPr>
          <a:xfrm>
            <a:off x="677334" y="1592552"/>
            <a:ext cx="8596668" cy="3880773"/>
          </a:xfrm>
        </p:spPr>
        <p:txBody>
          <a:bodyPr/>
          <a:lstStyle/>
          <a:p>
            <a:pPr lvl="0">
              <a:lnSpc>
                <a:spcPct val="107000"/>
              </a:lnSpc>
              <a:buFont typeface="Calibri" panose="020F0502020204030204" pitchFamily="34" charset="0"/>
              <a:buChar char="-"/>
            </a:pPr>
            <a:r>
              <a:rPr lang="fr-FR" sz="2400" b="1" dirty="0">
                <a:latin typeface="Calibri" panose="020F0502020204030204" pitchFamily="34" charset="0"/>
                <a:ea typeface="Calibri" panose="020F0502020204030204" pitchFamily="34" charset="0"/>
                <a:cs typeface="Times New Roman" panose="02020603050405020304" pitchFamily="18" charset="0"/>
              </a:rPr>
              <a:t>Version Suisse</a:t>
            </a:r>
            <a:r>
              <a:rPr lang="fr-FR" sz="2400" dirty="0">
                <a:latin typeface="Calibri" panose="020F0502020204030204" pitchFamily="34" charset="0"/>
                <a:ea typeface="Calibri" panose="020F0502020204030204" pitchFamily="34" charset="0"/>
                <a:cs typeface="Times New Roman" panose="02020603050405020304" pitchFamily="18" charset="0"/>
              </a:rPr>
              <a:t> :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1 pomme coupée en morceaux,</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3 à 5 càs de muesli sans sucre ajouté,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1 yaourt nature,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quelques noisettes ou cerneaux de noix,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1 tisane de mélisse. </a:t>
            </a:r>
          </a:p>
          <a:p>
            <a:pPr marL="0" indent="0">
              <a:buNone/>
            </a:pPr>
            <a:endParaRPr lang="fr-FR" dirty="0"/>
          </a:p>
        </p:txBody>
      </p:sp>
      <p:pic>
        <p:nvPicPr>
          <p:cNvPr id="5" name="Image 4">
            <a:extLst>
              <a:ext uri="{FF2B5EF4-FFF2-40B4-BE49-F238E27FC236}">
                <a16:creationId xmlns:a16="http://schemas.microsoft.com/office/drawing/2014/main" id="{E896A86D-0586-4557-A378-63454C4B766F}"/>
              </a:ext>
            </a:extLst>
          </p:cNvPr>
          <p:cNvPicPr>
            <a:picLocks noChangeAspect="1"/>
          </p:cNvPicPr>
          <p:nvPr/>
        </p:nvPicPr>
        <p:blipFill>
          <a:blip r:embed="rId2"/>
          <a:stretch>
            <a:fillRect/>
          </a:stretch>
        </p:blipFill>
        <p:spPr>
          <a:xfrm>
            <a:off x="6536978" y="3292331"/>
            <a:ext cx="4977688" cy="3270539"/>
          </a:xfrm>
          <a:prstGeom prst="rect">
            <a:avLst/>
          </a:prstGeom>
        </p:spPr>
      </p:pic>
    </p:spTree>
    <p:extLst>
      <p:ext uri="{BB962C8B-B14F-4D97-AF65-F5344CB8AC3E}">
        <p14:creationId xmlns:p14="http://schemas.microsoft.com/office/powerpoint/2010/main" val="73124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F4370F-4FC2-4E2E-B283-8ACE34C1D838}"/>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6/ Exemples de petit déjeuner : </a:t>
            </a:r>
            <a:endParaRPr lang="fr-FR" dirty="0"/>
          </a:p>
        </p:txBody>
      </p:sp>
      <p:sp>
        <p:nvSpPr>
          <p:cNvPr id="3" name="Espace réservé du contenu 2">
            <a:extLst>
              <a:ext uri="{FF2B5EF4-FFF2-40B4-BE49-F238E27FC236}">
                <a16:creationId xmlns:a16="http://schemas.microsoft.com/office/drawing/2014/main" id="{AC222FD5-4E67-4C0E-AAE7-C35D20C4742F}"/>
              </a:ext>
            </a:extLst>
          </p:cNvPr>
          <p:cNvSpPr>
            <a:spLocks noGrp="1"/>
          </p:cNvSpPr>
          <p:nvPr>
            <p:ph idx="1"/>
          </p:nvPr>
        </p:nvSpPr>
        <p:spPr>
          <a:xfrm>
            <a:off x="677334" y="1634837"/>
            <a:ext cx="8596668" cy="4406526"/>
          </a:xfrm>
        </p:spPr>
        <p:txBody>
          <a:bodyPr/>
          <a:lstStyle/>
          <a:p>
            <a:pPr lvl="0">
              <a:lnSpc>
                <a:spcPct val="107000"/>
              </a:lnSpc>
              <a:buFont typeface="Calibri" panose="020F0502020204030204" pitchFamily="34" charset="0"/>
              <a:buChar char="-"/>
            </a:pPr>
            <a:r>
              <a:rPr lang="fr-FR" sz="2400" b="1" dirty="0">
                <a:latin typeface="Calibri" panose="020F0502020204030204" pitchFamily="34" charset="0"/>
                <a:ea typeface="Calibri" panose="020F0502020204030204" pitchFamily="34" charset="0"/>
                <a:cs typeface="Times New Roman" panose="02020603050405020304" pitchFamily="18" charset="0"/>
              </a:rPr>
              <a:t>Version salée</a:t>
            </a:r>
            <a:r>
              <a:rPr lang="fr-FR" sz="2400" dirty="0">
                <a:latin typeface="Calibri" panose="020F0502020204030204" pitchFamily="34" charset="0"/>
                <a:ea typeface="Calibri" panose="020F0502020204030204" pitchFamily="34" charset="0"/>
                <a:cs typeface="Times New Roman" panose="02020603050405020304" pitchFamily="18" charset="0"/>
              </a:rPr>
              <a:t> :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1 poire,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2 tranches de pain de seigle,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du fromage frais à tartiner,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¼ à ½ tranche de jambon ou 1 œuf à la coque (le dimanche),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1 verre de lait chaud ou 1 tisane de fleur d’oranger. </a:t>
            </a:r>
          </a:p>
          <a:p>
            <a:pPr marL="0" indent="0">
              <a:buNone/>
            </a:pPr>
            <a:endParaRPr lang="fr-FR" dirty="0"/>
          </a:p>
        </p:txBody>
      </p:sp>
      <p:pic>
        <p:nvPicPr>
          <p:cNvPr id="5" name="Image 4">
            <a:extLst>
              <a:ext uri="{FF2B5EF4-FFF2-40B4-BE49-F238E27FC236}">
                <a16:creationId xmlns:a16="http://schemas.microsoft.com/office/drawing/2014/main" id="{98FEF9AF-810D-486B-823B-BAA19C976459}"/>
              </a:ext>
            </a:extLst>
          </p:cNvPr>
          <p:cNvPicPr>
            <a:picLocks noChangeAspect="1"/>
          </p:cNvPicPr>
          <p:nvPr/>
        </p:nvPicPr>
        <p:blipFill>
          <a:blip r:embed="rId2"/>
          <a:stretch>
            <a:fillRect/>
          </a:stretch>
        </p:blipFill>
        <p:spPr>
          <a:xfrm>
            <a:off x="7422034" y="1042555"/>
            <a:ext cx="4577542" cy="2574867"/>
          </a:xfrm>
          <a:prstGeom prst="rect">
            <a:avLst/>
          </a:prstGeom>
        </p:spPr>
      </p:pic>
    </p:spTree>
    <p:extLst>
      <p:ext uri="{BB962C8B-B14F-4D97-AF65-F5344CB8AC3E}">
        <p14:creationId xmlns:p14="http://schemas.microsoft.com/office/powerpoint/2010/main" val="1108633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BABAAE-AB0F-4766-B8EE-88740BBF6699}"/>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6/ Exemples de petit déjeuner : </a:t>
            </a:r>
            <a:endParaRPr lang="fr-FR" dirty="0"/>
          </a:p>
        </p:txBody>
      </p:sp>
      <p:sp>
        <p:nvSpPr>
          <p:cNvPr id="3" name="Espace réservé du contenu 2">
            <a:extLst>
              <a:ext uri="{FF2B5EF4-FFF2-40B4-BE49-F238E27FC236}">
                <a16:creationId xmlns:a16="http://schemas.microsoft.com/office/drawing/2014/main" id="{EF648D79-480A-49FE-8365-397874860A84}"/>
              </a:ext>
            </a:extLst>
          </p:cNvPr>
          <p:cNvSpPr>
            <a:spLocks noGrp="1"/>
          </p:cNvSpPr>
          <p:nvPr>
            <p:ph idx="1"/>
          </p:nvPr>
        </p:nvSpPr>
        <p:spPr>
          <a:xfrm>
            <a:off x="677334" y="1731098"/>
            <a:ext cx="8596668" cy="3880773"/>
          </a:xfrm>
        </p:spPr>
        <p:txBody>
          <a:bodyPr/>
          <a:lstStyle/>
          <a:p>
            <a:pPr marL="0" indent="0">
              <a:buNone/>
            </a:pPr>
            <a:r>
              <a:rPr lang="fr-FR" sz="2400" b="1" dirty="0">
                <a:latin typeface="Calibri" panose="020F0502020204030204" pitchFamily="34" charset="0"/>
                <a:ea typeface="Calibri" panose="020F0502020204030204" pitchFamily="34" charset="0"/>
                <a:cs typeface="Times New Roman" panose="02020603050405020304" pitchFamily="18" charset="0"/>
              </a:rPr>
              <a:t>Version rapide</a:t>
            </a:r>
            <a:r>
              <a:rPr lang="fr-FR" sz="2400" dirty="0">
                <a:latin typeface="Calibri" panose="020F0502020204030204" pitchFamily="34" charset="0"/>
                <a:ea typeface="Calibri" panose="020F0502020204030204" pitchFamily="34" charset="0"/>
                <a:cs typeface="Times New Roman" panose="02020603050405020304" pitchFamily="18" charset="0"/>
              </a:rPr>
              <a:t> : </a:t>
            </a:r>
          </a:p>
          <a:p>
            <a:r>
              <a:rPr lang="fr-FR" sz="2400" dirty="0">
                <a:latin typeface="Calibri" panose="020F0502020204030204" pitchFamily="34" charset="0"/>
                <a:ea typeface="Calibri" panose="020F0502020204030204" pitchFamily="34" charset="0"/>
                <a:cs typeface="Times New Roman" panose="02020603050405020304" pitchFamily="18" charset="0"/>
              </a:rPr>
              <a:t>1 compote à boire sans sucre ajouté, </a:t>
            </a:r>
          </a:p>
          <a:p>
            <a:r>
              <a:rPr lang="fr-FR" sz="2400" dirty="0">
                <a:latin typeface="Calibri" panose="020F0502020204030204" pitchFamily="34" charset="0"/>
                <a:ea typeface="Calibri" panose="020F0502020204030204" pitchFamily="34" charset="0"/>
                <a:cs typeface="Times New Roman" panose="02020603050405020304" pitchFamily="18" charset="0"/>
              </a:rPr>
              <a:t>1 tranche de pain aux graines, </a:t>
            </a:r>
          </a:p>
          <a:p>
            <a:r>
              <a:rPr lang="fr-FR" sz="2400" dirty="0">
                <a:latin typeface="Calibri" panose="020F0502020204030204" pitchFamily="34" charset="0"/>
                <a:ea typeface="Calibri" panose="020F0502020204030204" pitchFamily="34" charset="0"/>
                <a:cs typeface="Times New Roman" panose="02020603050405020304" pitchFamily="18" charset="0"/>
              </a:rPr>
              <a:t>1 tranche de gruyère, </a:t>
            </a:r>
          </a:p>
          <a:p>
            <a:r>
              <a:rPr lang="fr-FR" sz="2400" dirty="0">
                <a:latin typeface="Calibri" panose="020F0502020204030204" pitchFamily="34" charset="0"/>
                <a:ea typeface="Calibri" panose="020F0502020204030204" pitchFamily="34" charset="0"/>
                <a:cs typeface="Times New Roman" panose="02020603050405020304" pitchFamily="18" charset="0"/>
              </a:rPr>
              <a:t>1 verre d’eau. </a:t>
            </a:r>
          </a:p>
          <a:p>
            <a:pPr marL="0" indent="0">
              <a:buNone/>
            </a:pPr>
            <a:r>
              <a:rPr lang="fr-FR" sz="2400" dirty="0">
                <a:latin typeface="Calibri" panose="020F0502020204030204" pitchFamily="34" charset="0"/>
                <a:ea typeface="Calibri" panose="020F0502020204030204" pitchFamily="34" charset="0"/>
                <a:cs typeface="Times New Roman" panose="02020603050405020304" pitchFamily="18" charset="0"/>
              </a:rPr>
              <a:t>À préparer la veille au frigo. </a:t>
            </a:r>
          </a:p>
          <a:p>
            <a:endParaRPr lang="fr-FR" dirty="0"/>
          </a:p>
        </p:txBody>
      </p:sp>
      <p:pic>
        <p:nvPicPr>
          <p:cNvPr id="5" name="Image 4">
            <a:extLst>
              <a:ext uri="{FF2B5EF4-FFF2-40B4-BE49-F238E27FC236}">
                <a16:creationId xmlns:a16="http://schemas.microsoft.com/office/drawing/2014/main" id="{F82AA0C5-CDAB-4CDB-9AC4-4FD19DF3CE34}"/>
              </a:ext>
            </a:extLst>
          </p:cNvPr>
          <p:cNvPicPr>
            <a:picLocks noChangeAspect="1"/>
          </p:cNvPicPr>
          <p:nvPr/>
        </p:nvPicPr>
        <p:blipFill>
          <a:blip r:embed="rId2"/>
          <a:stretch>
            <a:fillRect/>
          </a:stretch>
        </p:blipFill>
        <p:spPr>
          <a:xfrm>
            <a:off x="6535743" y="3834937"/>
            <a:ext cx="4804319" cy="2607425"/>
          </a:xfrm>
          <a:prstGeom prst="rect">
            <a:avLst/>
          </a:prstGeom>
        </p:spPr>
      </p:pic>
      <p:pic>
        <p:nvPicPr>
          <p:cNvPr id="7" name="Image 6">
            <a:extLst>
              <a:ext uri="{FF2B5EF4-FFF2-40B4-BE49-F238E27FC236}">
                <a16:creationId xmlns:a16="http://schemas.microsoft.com/office/drawing/2014/main" id="{5C78F741-1D9A-437C-95F6-013D0E286716}"/>
              </a:ext>
            </a:extLst>
          </p:cNvPr>
          <p:cNvPicPr>
            <a:picLocks noChangeAspect="1"/>
          </p:cNvPicPr>
          <p:nvPr/>
        </p:nvPicPr>
        <p:blipFill>
          <a:blip r:embed="rId2"/>
          <a:stretch>
            <a:fillRect/>
          </a:stretch>
        </p:blipFill>
        <p:spPr>
          <a:xfrm>
            <a:off x="8683337" y="257361"/>
            <a:ext cx="3016827" cy="3016827"/>
          </a:xfrm>
          <a:prstGeom prst="rect">
            <a:avLst/>
          </a:prstGeom>
        </p:spPr>
      </p:pic>
    </p:spTree>
    <p:extLst>
      <p:ext uri="{BB962C8B-B14F-4D97-AF65-F5344CB8AC3E}">
        <p14:creationId xmlns:p14="http://schemas.microsoft.com/office/powerpoint/2010/main" val="2163268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A036FC-255E-4595-BE66-72CD05F89BD2}"/>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Questions/Réponses :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215B2711-463D-4E09-95F8-7439B5246291}"/>
              </a:ext>
            </a:extLst>
          </p:cNvPr>
          <p:cNvSpPr>
            <a:spLocks noGrp="1"/>
          </p:cNvSpPr>
          <p:nvPr>
            <p:ph idx="1"/>
          </p:nvPr>
        </p:nvSpPr>
        <p:spPr>
          <a:xfrm>
            <a:off x="677334" y="1468583"/>
            <a:ext cx="8596668" cy="4572780"/>
          </a:xfrm>
        </p:spPr>
        <p:txBody>
          <a:bodyPr>
            <a:normAutofit lnSpcReduction="10000"/>
          </a:bodyPr>
          <a:lstStyle/>
          <a:p>
            <a:pPr lvl="0">
              <a:lnSpc>
                <a:spcPct val="107000"/>
              </a:lnSpc>
              <a:buFont typeface="Calibri" panose="020F0502020204030204" pitchFamily="34" charset="0"/>
              <a:buChar char="-"/>
            </a:pPr>
            <a:r>
              <a:rPr lang="fr-FR" sz="2400" b="1" i="1" dirty="0">
                <a:latin typeface="Calibri" panose="020F0502020204030204" pitchFamily="34" charset="0"/>
                <a:ea typeface="Calibri" panose="020F0502020204030204" pitchFamily="34" charset="0"/>
                <a:cs typeface="Times New Roman" panose="02020603050405020304" pitchFamily="18" charset="0"/>
              </a:rPr>
              <a:t>Je n’ai pas faim le matin.</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 C’est souvent lié à un dîner trop copieux, il suffit souvent de réduire le dîner et les grignotages ou desserts ou fromage au dîner pour retrouver la sensation de faim le matin</a:t>
            </a:r>
          </a:p>
          <a:p>
            <a:pPr marL="0" lvl="0" indent="0">
              <a:lnSpc>
                <a:spcPct val="107000"/>
              </a:lnSpc>
              <a:buNone/>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2400" b="1" i="1" dirty="0">
                <a:latin typeface="Calibri" panose="020F0502020204030204" pitchFamily="34" charset="0"/>
                <a:ea typeface="Calibri" panose="020F0502020204030204" pitchFamily="34" charset="0"/>
                <a:cs typeface="Times New Roman" panose="02020603050405020304" pitchFamily="18" charset="0"/>
              </a:rPr>
              <a:t>Je n’ai pas le temps de petit déjeuner.</a:t>
            </a:r>
          </a:p>
          <a:p>
            <a:pPr marL="0" lvl="0" indent="0">
              <a:lnSpc>
                <a:spcPct val="107000"/>
              </a:lnSpc>
              <a:spcAft>
                <a:spcPts val="800"/>
              </a:spcAft>
              <a:buNone/>
            </a:pPr>
            <a:r>
              <a:rPr lang="fr-FR" sz="2400" dirty="0">
                <a:latin typeface="Calibri" panose="020F0502020204030204" pitchFamily="34" charset="0"/>
                <a:ea typeface="Calibri" panose="020F0502020204030204" pitchFamily="34" charset="0"/>
                <a:cs typeface="Times New Roman" panose="02020603050405020304" pitchFamily="18" charset="0"/>
              </a:rPr>
              <a:t>A mon avis, grosse erreur, il faut prendre le temps, changer vos habitudes de vie pour vous et vos enfants, se lever 15 min plus tôt. Le petit déjeuner est le repas le plus important de la journée. Changer progressivement mais durablement vos habitudes.</a:t>
            </a:r>
          </a:p>
          <a:p>
            <a:endParaRPr lang="fr-FR" sz="2400" dirty="0"/>
          </a:p>
        </p:txBody>
      </p:sp>
    </p:spTree>
    <p:extLst>
      <p:ext uri="{BB962C8B-B14F-4D97-AF65-F5344CB8AC3E}">
        <p14:creationId xmlns:p14="http://schemas.microsoft.com/office/powerpoint/2010/main" val="1291765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E3BB24-3B7E-4A33-95A4-3058FAF79449}"/>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Questions/Réponses :</a:t>
            </a:r>
            <a:endParaRPr lang="fr-FR" dirty="0"/>
          </a:p>
        </p:txBody>
      </p:sp>
      <p:sp>
        <p:nvSpPr>
          <p:cNvPr id="3" name="Espace réservé du contenu 2">
            <a:extLst>
              <a:ext uri="{FF2B5EF4-FFF2-40B4-BE49-F238E27FC236}">
                <a16:creationId xmlns:a16="http://schemas.microsoft.com/office/drawing/2014/main" id="{26472041-97A2-48F9-8EAE-5CD3D43850D2}"/>
              </a:ext>
            </a:extLst>
          </p:cNvPr>
          <p:cNvSpPr>
            <a:spLocks noGrp="1"/>
          </p:cNvSpPr>
          <p:nvPr>
            <p:ph idx="1"/>
          </p:nvPr>
        </p:nvSpPr>
        <p:spPr>
          <a:xfrm>
            <a:off x="677334" y="1468582"/>
            <a:ext cx="8596668" cy="5140035"/>
          </a:xfrm>
        </p:spPr>
        <p:txBody>
          <a:bodyPr>
            <a:normAutofit/>
          </a:bodyPr>
          <a:lstStyle/>
          <a:p>
            <a:pPr marL="0" lvl="0" indent="0">
              <a:lnSpc>
                <a:spcPct val="107000"/>
              </a:lnSpc>
              <a:buNone/>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fr-FR" sz="2400" b="1" i="1" dirty="0">
                <a:latin typeface="Calibri" panose="020F0502020204030204" pitchFamily="34" charset="0"/>
                <a:ea typeface="Calibri" panose="020F0502020204030204" pitchFamily="34" charset="0"/>
                <a:cs typeface="Times New Roman" panose="02020603050405020304" pitchFamily="18" charset="0"/>
              </a:rPr>
              <a:t>- Le réveil n’a pas sonné, on est dans le speed, on fait quoi ? </a:t>
            </a:r>
          </a:p>
          <a:p>
            <a:pPr marL="0" lvl="0" indent="0">
              <a:lnSpc>
                <a:spcPct val="107000"/>
              </a:lnSpc>
              <a:buNone/>
            </a:pPr>
            <a:r>
              <a:rPr lang="fr-FR" sz="2400" dirty="0">
                <a:latin typeface="Calibri" panose="020F0502020204030204" pitchFamily="34" charset="0"/>
                <a:ea typeface="Calibri" panose="020F0502020204030204" pitchFamily="34" charset="0"/>
                <a:cs typeface="Times New Roman" panose="02020603050405020304" pitchFamily="18" charset="0"/>
              </a:rPr>
              <a:t>On emmène une banane dans le sac et 1 poignée d’amande, qu’il mangera dans le bus ou sur le trajet de l’école, et boit un grand verre d’eau avant de partir. </a:t>
            </a:r>
          </a:p>
          <a:p>
            <a:pPr lvl="0">
              <a:lnSpc>
                <a:spcPct val="107000"/>
              </a:lnSpc>
              <a:buFont typeface="Calibri" panose="020F0502020204030204" pitchFamily="34" charset="0"/>
              <a:buChar char="-"/>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2400" b="1" dirty="0">
                <a:latin typeface="Calibri" panose="020F0502020204030204" pitchFamily="34" charset="0"/>
                <a:ea typeface="Calibri" panose="020F0502020204030204" pitchFamily="34" charset="0"/>
                <a:cs typeface="Times New Roman" panose="02020603050405020304" pitchFamily="18" charset="0"/>
              </a:rPr>
              <a:t>- </a:t>
            </a:r>
            <a:r>
              <a:rPr lang="fr-FR" sz="2400" b="1" i="1" dirty="0">
                <a:latin typeface="Calibri" panose="020F0502020204030204" pitchFamily="34" charset="0"/>
                <a:ea typeface="Calibri" panose="020F0502020204030204" pitchFamily="34" charset="0"/>
                <a:cs typeface="Times New Roman" panose="02020603050405020304" pitchFamily="18" charset="0"/>
              </a:rPr>
              <a:t>Mon enfant n’a vraiment pas faim le matin </a:t>
            </a:r>
          </a:p>
          <a:p>
            <a:pPr marL="0" lvl="0" indent="0">
              <a:lnSpc>
                <a:spcPct val="107000"/>
              </a:lnSpc>
              <a:spcAft>
                <a:spcPts val="800"/>
              </a:spcAft>
              <a:buNone/>
            </a:pPr>
            <a:r>
              <a:rPr lang="fr-FR" sz="2400" dirty="0">
                <a:latin typeface="Calibri" panose="020F0502020204030204" pitchFamily="34" charset="0"/>
                <a:ea typeface="Calibri" panose="020F0502020204030204" pitchFamily="34" charset="0"/>
                <a:cs typeface="Times New Roman" panose="02020603050405020304" pitchFamily="18" charset="0"/>
              </a:rPr>
              <a:t>Au moins une compote à boire, 1 verre d’eau et 1 yaourt. Ou commencez par un fruit de son choix. Puis au fur et à mesure, la faim du matin viendra.</a:t>
            </a:r>
          </a:p>
          <a:p>
            <a:endParaRPr lang="fr-FR" dirty="0"/>
          </a:p>
        </p:txBody>
      </p:sp>
    </p:spTree>
    <p:extLst>
      <p:ext uri="{BB962C8B-B14F-4D97-AF65-F5344CB8AC3E}">
        <p14:creationId xmlns:p14="http://schemas.microsoft.com/office/powerpoint/2010/main" val="398510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8CB805-5B5D-4B59-BEE5-2BE6FC789E36}"/>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Questions/Réponses :</a:t>
            </a:r>
            <a:endParaRPr lang="fr-FR" dirty="0"/>
          </a:p>
        </p:txBody>
      </p:sp>
      <p:sp>
        <p:nvSpPr>
          <p:cNvPr id="3" name="Espace réservé du contenu 2">
            <a:extLst>
              <a:ext uri="{FF2B5EF4-FFF2-40B4-BE49-F238E27FC236}">
                <a16:creationId xmlns:a16="http://schemas.microsoft.com/office/drawing/2014/main" id="{D8ED86B6-B454-4B2D-9075-5F99E0FBB584}"/>
              </a:ext>
            </a:extLst>
          </p:cNvPr>
          <p:cNvSpPr>
            <a:spLocks noGrp="1"/>
          </p:cNvSpPr>
          <p:nvPr>
            <p:ph idx="1"/>
          </p:nvPr>
        </p:nvSpPr>
        <p:spPr>
          <a:xfrm>
            <a:off x="677334" y="1624263"/>
            <a:ext cx="8596668" cy="4417099"/>
          </a:xfrm>
        </p:spPr>
        <p:txBody>
          <a:bodyPr/>
          <a:lstStyle/>
          <a:p>
            <a:pPr>
              <a:lnSpc>
                <a:spcPct val="107000"/>
              </a:lnSpc>
              <a:spcAft>
                <a:spcPts val="800"/>
              </a:spcAft>
            </a:pPr>
            <a:r>
              <a:rPr lang="fr-FR" sz="2000" b="1" i="1" dirty="0">
                <a:latin typeface="Calibri" panose="020F0502020204030204" pitchFamily="34" charset="0"/>
                <a:ea typeface="Calibri" panose="020F0502020204030204" pitchFamily="34" charset="0"/>
                <a:cs typeface="Times New Roman" panose="02020603050405020304" pitchFamily="18" charset="0"/>
              </a:rPr>
              <a:t>Quels groupes d’aliments préconisez-vous actuellement pour qu’un petit déjeuner soit équilibré ? </a:t>
            </a:r>
          </a:p>
          <a:p>
            <a:pPr marL="0" indent="0">
              <a:lnSpc>
                <a:spcPct val="107000"/>
              </a:lnSpc>
              <a:spcAft>
                <a:spcPts val="800"/>
              </a:spcAft>
              <a:buNone/>
            </a:pPr>
            <a:r>
              <a:rPr lang="fr-FR" sz="2000" dirty="0">
                <a:latin typeface="Calibri" panose="020F0502020204030204" pitchFamily="34" charset="0"/>
                <a:ea typeface="Calibri" panose="020F0502020204030204" pitchFamily="34" charset="0"/>
                <a:cs typeface="Times New Roman" panose="02020603050405020304" pitchFamily="18" charset="0"/>
              </a:rPr>
              <a:t>Vu dans la conférence : 4 éléments : 1 fruit + 1 laitage + une portion de sucres lents (pain, biscottes, céréales) + 1 boisson. Et on rajoute un plus plaisir (confiture, miel, beurre…)</a:t>
            </a:r>
          </a:p>
          <a:p>
            <a:pPr>
              <a:lnSpc>
                <a:spcPct val="107000"/>
              </a:lnSpc>
              <a:spcAft>
                <a:spcPts val="800"/>
              </a:spcAft>
            </a:pPr>
            <a:r>
              <a:rPr lang="fr-FR" sz="2000" b="1" i="1" dirty="0">
                <a:latin typeface="Calibri" panose="020F0502020204030204" pitchFamily="34" charset="0"/>
                <a:ea typeface="Calibri" panose="020F0502020204030204" pitchFamily="34" charset="0"/>
                <a:cs typeface="Times New Roman" panose="02020603050405020304" pitchFamily="18" charset="0"/>
              </a:rPr>
              <a:t>Que peut on proposer à un enfant intolérant ou allergique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000" dirty="0">
                <a:latin typeface="Calibri" panose="020F0502020204030204" pitchFamily="34" charset="0"/>
                <a:ea typeface="Calibri" panose="020F0502020204030204" pitchFamily="34" charset="0"/>
                <a:cs typeface="Times New Roman" panose="02020603050405020304" pitchFamily="18" charset="0"/>
              </a:rPr>
              <a:t>Pour un enfant intolérant ou allergique, il faut savoir à quel aliment il est intolérant/allergique et bien sûr adapter le petit déjeuner. A voir au cas par cas. </a:t>
            </a:r>
          </a:p>
          <a:p>
            <a:pPr marL="0" indent="0">
              <a:lnSpc>
                <a:spcPct val="107000"/>
              </a:lnSpc>
              <a:spcAft>
                <a:spcPts val="800"/>
              </a:spcAft>
              <a:buNone/>
            </a:pPr>
            <a:r>
              <a:rPr lang="fr-FR" sz="2000" dirty="0">
                <a:latin typeface="Calibri" panose="020F0502020204030204" pitchFamily="34" charset="0"/>
                <a:ea typeface="Calibri" panose="020F0502020204030204" pitchFamily="34" charset="0"/>
                <a:cs typeface="Times New Roman" panose="02020603050405020304" pitchFamily="18" charset="0"/>
              </a:rPr>
              <a:t>Si allergie aux produits laitiers par exemple, remplacer le laitage par une boisson végétale enrichie en calcium et sans sucre.</a:t>
            </a:r>
          </a:p>
          <a:p>
            <a:endParaRPr lang="fr-FR" dirty="0"/>
          </a:p>
        </p:txBody>
      </p:sp>
    </p:spTree>
    <p:extLst>
      <p:ext uri="{BB962C8B-B14F-4D97-AF65-F5344CB8AC3E}">
        <p14:creationId xmlns:p14="http://schemas.microsoft.com/office/powerpoint/2010/main" val="3514471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7F9DB4-FD08-4D40-9E94-FB10E653F70C}"/>
              </a:ext>
            </a:extLst>
          </p:cNvPr>
          <p:cNvSpPr>
            <a:spLocks noGrp="1"/>
          </p:cNvSpPr>
          <p:nvPr>
            <p:ph type="title"/>
          </p:nvPr>
        </p:nvSpPr>
        <p:spPr/>
        <p:txBody>
          <a:bodyPr/>
          <a:lstStyle/>
          <a:p>
            <a:r>
              <a:rPr lang="fr-FR" dirty="0"/>
              <a:t>Bienvenue !</a:t>
            </a:r>
          </a:p>
        </p:txBody>
      </p:sp>
      <p:sp>
        <p:nvSpPr>
          <p:cNvPr id="4" name="Espace réservé du contenu 2">
            <a:extLst>
              <a:ext uri="{FF2B5EF4-FFF2-40B4-BE49-F238E27FC236}">
                <a16:creationId xmlns:a16="http://schemas.microsoft.com/office/drawing/2014/main" id="{B526F2CE-9FE7-7A46-9CC3-D1EE7968BA78}"/>
              </a:ext>
            </a:extLst>
          </p:cNvPr>
          <p:cNvSpPr>
            <a:spLocks noGrp="1"/>
          </p:cNvSpPr>
          <p:nvPr>
            <p:ph idx="1"/>
          </p:nvPr>
        </p:nvSpPr>
        <p:spPr>
          <a:xfrm>
            <a:off x="2105612" y="3120331"/>
            <a:ext cx="6962818" cy="1648151"/>
          </a:xfrm>
        </p:spPr>
        <p:txBody>
          <a:bodyPr/>
          <a:lstStyle/>
          <a:p>
            <a:r>
              <a:rPr lang="fr-FR" sz="3600" dirty="0"/>
              <a:t>Accueil par M. </a:t>
            </a:r>
            <a:r>
              <a:rPr lang="fr-FR" sz="3600" dirty="0" err="1"/>
              <a:t>Gerouille</a:t>
            </a:r>
            <a:endParaRPr lang="fr-FR" sz="3600" dirty="0"/>
          </a:p>
          <a:p>
            <a:pPr marL="0" indent="0">
              <a:buNone/>
            </a:pPr>
            <a:r>
              <a:rPr lang="fr-FR" dirty="0"/>
              <a:t>			(Président de l’APEL)</a:t>
            </a:r>
          </a:p>
        </p:txBody>
      </p:sp>
    </p:spTree>
    <p:extLst>
      <p:ext uri="{BB962C8B-B14F-4D97-AF65-F5344CB8AC3E}">
        <p14:creationId xmlns:p14="http://schemas.microsoft.com/office/powerpoint/2010/main" val="3185828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D88D04-5DD2-4022-AAEC-A1C81A513172}"/>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Questions/Réponses :</a:t>
            </a:r>
            <a:endParaRPr lang="fr-FR" dirty="0"/>
          </a:p>
        </p:txBody>
      </p:sp>
      <p:sp>
        <p:nvSpPr>
          <p:cNvPr id="3" name="Espace réservé du contenu 2">
            <a:extLst>
              <a:ext uri="{FF2B5EF4-FFF2-40B4-BE49-F238E27FC236}">
                <a16:creationId xmlns:a16="http://schemas.microsoft.com/office/drawing/2014/main" id="{DB93E57C-CA10-4596-892E-F27B79B23809}"/>
              </a:ext>
            </a:extLst>
          </p:cNvPr>
          <p:cNvSpPr>
            <a:spLocks noGrp="1"/>
          </p:cNvSpPr>
          <p:nvPr>
            <p:ph idx="1"/>
          </p:nvPr>
        </p:nvSpPr>
        <p:spPr>
          <a:xfrm>
            <a:off x="677334" y="1419726"/>
            <a:ext cx="8596668" cy="4932947"/>
          </a:xfrm>
        </p:spPr>
        <p:txBody>
          <a:bodyPr>
            <a:normAutofit/>
          </a:bodyPr>
          <a:lstStyle/>
          <a:p>
            <a:pPr>
              <a:lnSpc>
                <a:spcPct val="107000"/>
              </a:lnSpc>
              <a:spcAft>
                <a:spcPts val="800"/>
              </a:spcAft>
            </a:pPr>
            <a:r>
              <a:rPr lang="fr-FR" b="1" i="1" dirty="0">
                <a:latin typeface="Calibri" panose="020F0502020204030204" pitchFamily="34" charset="0"/>
                <a:ea typeface="Calibri" panose="020F0502020204030204" pitchFamily="34" charset="0"/>
                <a:cs typeface="Times New Roman" panose="02020603050405020304" pitchFamily="18" charset="0"/>
              </a:rPr>
              <a:t>Comment donner l’envie de manger aux enfants à peine sorti du lit ?</a:t>
            </a: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Laisser 10 à 15 min entre le moment du lever et le repas, le temps de s’habiller, se débarbouiller, faire quelques mouvements, boire un verre d’eau…</a:t>
            </a:r>
          </a:p>
          <a:p>
            <a:pPr marL="0" indent="0">
              <a:lnSpc>
                <a:spcPct val="107000"/>
              </a:lnSpc>
              <a:spcAft>
                <a:spcPts val="800"/>
              </a:spcAft>
              <a:buNone/>
            </a:pPr>
            <a:r>
              <a:rPr lang="fr-FR" b="1" i="1" dirty="0">
                <a:latin typeface="Calibri" panose="020F0502020204030204" pitchFamily="34" charset="0"/>
                <a:ea typeface="Calibri" panose="020F0502020204030204" pitchFamily="34" charset="0"/>
                <a:cs typeface="Times New Roman" panose="02020603050405020304" pitchFamily="18" charset="0"/>
              </a:rPr>
              <a:t>    Compte tenu de la prise très matinale du petit déjeuner (qui est équilibré) entre 6h30 et 6h45, pourquoi la suppression du goûter ? Un fruit pourrait être une bonne alternative, les CM2 déjeunant vers 12h30 ….</a:t>
            </a: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Effectivement, un laps de temps de 5h30 à 6h entre les 2 repas est très long pour les enfants. C’est pourquoi différentes propositions peuvent être retenus. Soit décaler l’heure du petit déjeuner (juste avant de partir) ou le compléter juste avant l’entrée à l’école avec un élément du petit déjeuner (fruit, pain, amandes…), ou avec l’accord de la direction, la possibilité d’un fruit ou de quelques oléagineux (amandes, noisettes, noix) ou fruits secs (abricots sec, pruneaux) vers 10h.</a:t>
            </a:r>
          </a:p>
          <a:p>
            <a:endParaRPr lang="fr-FR" dirty="0"/>
          </a:p>
        </p:txBody>
      </p:sp>
    </p:spTree>
    <p:extLst>
      <p:ext uri="{BB962C8B-B14F-4D97-AF65-F5344CB8AC3E}">
        <p14:creationId xmlns:p14="http://schemas.microsoft.com/office/powerpoint/2010/main" val="1483418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676ABC-91E8-4A2F-ABED-E36889593AEB}"/>
              </a:ext>
            </a:extLst>
          </p:cNvPr>
          <p:cNvSpPr>
            <a:spLocks noGrp="1"/>
          </p:cNvSpPr>
          <p:nvPr>
            <p:ph type="title"/>
          </p:nvPr>
        </p:nvSpPr>
        <p:spPr>
          <a:xfrm>
            <a:off x="677334" y="609600"/>
            <a:ext cx="8596668" cy="906379"/>
          </a:xfrm>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Questions/Réponses :</a:t>
            </a:r>
            <a:endParaRPr lang="fr-FR" dirty="0"/>
          </a:p>
        </p:txBody>
      </p:sp>
      <p:sp>
        <p:nvSpPr>
          <p:cNvPr id="3" name="Espace réservé du contenu 2">
            <a:extLst>
              <a:ext uri="{FF2B5EF4-FFF2-40B4-BE49-F238E27FC236}">
                <a16:creationId xmlns:a16="http://schemas.microsoft.com/office/drawing/2014/main" id="{0DF4BD00-B768-4FC6-9FDB-7453C011CA38}"/>
              </a:ext>
            </a:extLst>
          </p:cNvPr>
          <p:cNvSpPr>
            <a:spLocks noGrp="1"/>
          </p:cNvSpPr>
          <p:nvPr>
            <p:ph idx="1"/>
          </p:nvPr>
        </p:nvSpPr>
        <p:spPr>
          <a:xfrm>
            <a:off x="593112" y="1515979"/>
            <a:ext cx="8596668" cy="4608095"/>
          </a:xfrm>
        </p:spPr>
        <p:txBody>
          <a:bodyPr/>
          <a:lstStyle/>
          <a:p>
            <a:pPr>
              <a:lnSpc>
                <a:spcPct val="107000"/>
              </a:lnSpc>
              <a:spcAft>
                <a:spcPts val="800"/>
              </a:spcAft>
            </a:pPr>
            <a:r>
              <a:rPr lang="fr-FR" b="1" i="1" dirty="0">
                <a:latin typeface="Calibri" panose="020F0502020204030204" pitchFamily="34" charset="0"/>
                <a:ea typeface="Calibri" panose="020F0502020204030204" pitchFamily="34" charset="0"/>
                <a:cs typeface="Times New Roman" panose="02020603050405020304" pitchFamily="18" charset="0"/>
              </a:rPr>
              <a:t>Ma fille ne veut que son biberon de lait </a:t>
            </a:r>
            <a:r>
              <a:rPr lang="fr-FR" b="1" i="1" dirty="0" err="1">
                <a:latin typeface="Calibri" panose="020F0502020204030204" pitchFamily="34" charset="0"/>
                <a:ea typeface="Calibri" panose="020F0502020204030204" pitchFamily="34" charset="0"/>
                <a:cs typeface="Times New Roman" panose="02020603050405020304" pitchFamily="18" charset="0"/>
              </a:rPr>
              <a:t>nesquick</a:t>
            </a:r>
            <a:r>
              <a:rPr lang="fr-FR" b="1" i="1" dirty="0">
                <a:latin typeface="Calibri" panose="020F0502020204030204" pitchFamily="34" charset="0"/>
                <a:ea typeface="Calibri" panose="020F0502020204030204" pitchFamily="34" charset="0"/>
                <a:cs typeface="Times New Roman" panose="02020603050405020304" pitchFamily="18" charset="0"/>
              </a:rPr>
              <a:t> chaud, quoi lui donner ? de quoi exactement est fait un petit déjeuner des enfants de cet âge ? Elle est très difficile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Vers 4 -5 ans, la structure du petit déjeuner est celle vue dans la conférence avec les 4 éléments auxquels peuvent se rajouter un plus plaisir. </a:t>
            </a: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Si votre fille est difficile, il est possible d’introduire progressivement un élément après l’autre, commencez par un fruit par exemple coupé en morceau, puis une tranche de pain ou des flocons d’avoine dans le lait, ou alterner les différents petit déjeuner pour lui faire découvrir toutes les options. </a:t>
            </a: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Profitez du </a:t>
            </a:r>
            <a:r>
              <a:rPr lang="fr-FR" dirty="0" err="1">
                <a:latin typeface="Calibri" panose="020F0502020204030204" pitchFamily="34" charset="0"/>
                <a:ea typeface="Calibri" panose="020F0502020204030204" pitchFamily="34" charset="0"/>
                <a:cs typeface="Times New Roman" panose="02020603050405020304" pitchFamily="18" charset="0"/>
              </a:rPr>
              <a:t>week</a:t>
            </a:r>
            <a:r>
              <a:rPr lang="fr-FR" dirty="0">
                <a:latin typeface="Calibri" panose="020F0502020204030204" pitchFamily="34" charset="0"/>
                <a:ea typeface="Calibri" panose="020F0502020204030204" pitchFamily="34" charset="0"/>
                <a:cs typeface="Times New Roman" panose="02020603050405020304" pitchFamily="18" charset="0"/>
              </a:rPr>
              <a:t> end d’être dans le calme pour lui faire tester les nouveautés.</a:t>
            </a:r>
          </a:p>
          <a:p>
            <a:endParaRPr lang="fr-FR" dirty="0"/>
          </a:p>
        </p:txBody>
      </p:sp>
    </p:spTree>
    <p:extLst>
      <p:ext uri="{BB962C8B-B14F-4D97-AF65-F5344CB8AC3E}">
        <p14:creationId xmlns:p14="http://schemas.microsoft.com/office/powerpoint/2010/main" val="3590738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9944E7-0ACD-4901-B5B3-F0751C25A04C}"/>
              </a:ext>
            </a:extLst>
          </p:cNvPr>
          <p:cNvSpPr>
            <a:spLocks noGrp="1"/>
          </p:cNvSpPr>
          <p:nvPr>
            <p:ph type="title"/>
          </p:nvPr>
        </p:nvSpPr>
        <p:spPr>
          <a:xfrm>
            <a:off x="677334" y="609600"/>
            <a:ext cx="8596668" cy="870284"/>
          </a:xfrm>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Questions/Réponses :</a:t>
            </a:r>
            <a:endParaRPr lang="fr-FR" dirty="0"/>
          </a:p>
        </p:txBody>
      </p:sp>
      <p:sp>
        <p:nvSpPr>
          <p:cNvPr id="3" name="Espace réservé du contenu 2">
            <a:extLst>
              <a:ext uri="{FF2B5EF4-FFF2-40B4-BE49-F238E27FC236}">
                <a16:creationId xmlns:a16="http://schemas.microsoft.com/office/drawing/2014/main" id="{A73DB77A-9F4C-498B-9471-F3A9B68BBFE6}"/>
              </a:ext>
            </a:extLst>
          </p:cNvPr>
          <p:cNvSpPr>
            <a:spLocks noGrp="1"/>
          </p:cNvSpPr>
          <p:nvPr>
            <p:ph idx="1"/>
          </p:nvPr>
        </p:nvSpPr>
        <p:spPr>
          <a:xfrm>
            <a:off x="677334" y="1479885"/>
            <a:ext cx="8596668" cy="4896852"/>
          </a:xfrm>
        </p:spPr>
        <p:txBody>
          <a:bodyPr>
            <a:normAutofit/>
          </a:bodyPr>
          <a:lstStyle/>
          <a:p>
            <a:pPr>
              <a:lnSpc>
                <a:spcPct val="107000"/>
              </a:lnSpc>
              <a:spcAft>
                <a:spcPts val="800"/>
              </a:spcAft>
            </a:pPr>
            <a:r>
              <a:rPr lang="fr-FR" b="1" i="1" dirty="0">
                <a:latin typeface="Calibri" panose="020F0502020204030204" pitchFamily="34" charset="0"/>
                <a:ea typeface="Calibri" panose="020F0502020204030204" pitchFamily="34" charset="0"/>
                <a:cs typeface="Times New Roman" panose="02020603050405020304" pitchFamily="18" charset="0"/>
              </a:rPr>
              <a:t>Durée idéale d’un petit déjeuner (15-30 min). </a:t>
            </a: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La durée dépend complètement de l’enfant, mais en général 15 min minimum, 30 min peut sembler très long.</a:t>
            </a:r>
            <a:endParaRPr lang="fr-FR" b="1"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b="1" i="1" dirty="0">
                <a:latin typeface="Calibri" panose="020F0502020204030204" pitchFamily="34" charset="0"/>
                <a:ea typeface="Calibri" panose="020F0502020204030204" pitchFamily="34" charset="0"/>
                <a:cs typeface="Times New Roman" panose="02020603050405020304" pitchFamily="18" charset="0"/>
              </a:rPr>
              <a:t>Est il préférable de faire manger l’enfant immédiatement après le lever ou d’attendre qu’il se soit préparé. </a:t>
            </a: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Le mieux est de le laisser se préparer tranquillement, qu’il s’habille, pour lui laisser le temps de manger sans le presser. Un repas mangé et maché dans le calme est mieux digérer et plus apprécié. Les parents devraient de préférence rester avec l’enfant pour l’assister, lui préparer ses tartines, même s’il mange avant ou après. </a:t>
            </a:r>
          </a:p>
          <a:p>
            <a:pPr marL="0" indent="0">
              <a:lnSpc>
                <a:spcPct val="107000"/>
              </a:lnSpc>
              <a:spcAft>
                <a:spcPts val="800"/>
              </a:spcAft>
              <a:buNone/>
            </a:pPr>
            <a:endParaRPr lang="fr-FR" b="1" i="1"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403475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7CA198-547E-446D-8E0B-CF7D8648B0B8}"/>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Questions/Réponses :</a:t>
            </a:r>
            <a:endParaRPr lang="fr-FR" dirty="0"/>
          </a:p>
        </p:txBody>
      </p:sp>
      <p:sp>
        <p:nvSpPr>
          <p:cNvPr id="3" name="Espace réservé du contenu 2">
            <a:extLst>
              <a:ext uri="{FF2B5EF4-FFF2-40B4-BE49-F238E27FC236}">
                <a16:creationId xmlns:a16="http://schemas.microsoft.com/office/drawing/2014/main" id="{E86AAA85-9F2F-4B79-A7C0-3B7C805A40C0}"/>
              </a:ext>
            </a:extLst>
          </p:cNvPr>
          <p:cNvSpPr>
            <a:spLocks noGrp="1"/>
          </p:cNvSpPr>
          <p:nvPr>
            <p:ph idx="1"/>
          </p:nvPr>
        </p:nvSpPr>
        <p:spPr>
          <a:xfrm>
            <a:off x="677334" y="1648327"/>
            <a:ext cx="8596668" cy="4393036"/>
          </a:xfrm>
        </p:spPr>
        <p:txBody>
          <a:bodyPr/>
          <a:lstStyle/>
          <a:p>
            <a:pPr>
              <a:lnSpc>
                <a:spcPct val="107000"/>
              </a:lnSpc>
              <a:spcAft>
                <a:spcPts val="800"/>
              </a:spcAft>
            </a:pPr>
            <a:r>
              <a:rPr lang="fr-FR" b="1" i="1" dirty="0">
                <a:latin typeface="Calibri" panose="020F0502020204030204" pitchFamily="34" charset="0"/>
                <a:ea typeface="Calibri" panose="020F0502020204030204" pitchFamily="34" charset="0"/>
                <a:cs typeface="Times New Roman" panose="02020603050405020304" pitchFamily="18" charset="0"/>
              </a:rPr>
              <a:t>Parents mal organisés et souvent dans le speed, quelques astuces pour manger bien sans grandes préparations.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Quand on est dans le speed le matin, je vous conseille de préparer la table du petit déjeuner, les bols, les assiettes, les couverts, le pain, les fruits, les céréales, de façon à s’avoir plus qu’à sortir ce qu’il y a dans le frigo (lait, beurre, fromage, yaourt) au dernier moment.</a:t>
            </a:r>
          </a:p>
          <a:p>
            <a:endParaRPr lang="fr-FR" dirty="0"/>
          </a:p>
        </p:txBody>
      </p:sp>
    </p:spTree>
    <p:extLst>
      <p:ext uri="{BB962C8B-B14F-4D97-AF65-F5344CB8AC3E}">
        <p14:creationId xmlns:p14="http://schemas.microsoft.com/office/powerpoint/2010/main" val="2688048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E6E004-2009-4965-9761-BDA8ED97FE5B}"/>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Questions/Réponses :</a:t>
            </a:r>
            <a:endParaRPr lang="fr-FR" dirty="0"/>
          </a:p>
        </p:txBody>
      </p:sp>
      <p:sp>
        <p:nvSpPr>
          <p:cNvPr id="3" name="Espace réservé du contenu 2">
            <a:extLst>
              <a:ext uri="{FF2B5EF4-FFF2-40B4-BE49-F238E27FC236}">
                <a16:creationId xmlns:a16="http://schemas.microsoft.com/office/drawing/2014/main" id="{26759101-64DC-4384-800B-0009646C1598}"/>
              </a:ext>
            </a:extLst>
          </p:cNvPr>
          <p:cNvSpPr>
            <a:spLocks noGrp="1"/>
          </p:cNvSpPr>
          <p:nvPr>
            <p:ph idx="1"/>
          </p:nvPr>
        </p:nvSpPr>
        <p:spPr>
          <a:xfrm>
            <a:off x="785618" y="1564105"/>
            <a:ext cx="8596668" cy="4489289"/>
          </a:xfrm>
        </p:spPr>
        <p:txBody>
          <a:bodyPr>
            <a:normAutofit lnSpcReduction="10000"/>
          </a:bodyPr>
          <a:lstStyle/>
          <a:p>
            <a:pPr>
              <a:lnSpc>
                <a:spcPct val="107000"/>
              </a:lnSpc>
              <a:spcAft>
                <a:spcPts val="800"/>
              </a:spcAft>
            </a:pPr>
            <a:r>
              <a:rPr lang="fr-FR" b="1" i="1" dirty="0">
                <a:latin typeface="Calibri" panose="020F0502020204030204" pitchFamily="34" charset="0"/>
                <a:ea typeface="Calibri" panose="020F0502020204030204" pitchFamily="34" charset="0"/>
                <a:cs typeface="Times New Roman" panose="02020603050405020304" pitchFamily="18" charset="0"/>
              </a:rPr>
              <a:t>En quoi un fruit ou quelques oléagineux peuvent être néfastes à l’équilibre des enfants s’il sont prit au moins 1h avant le repas du midi lorsque l’enfant a eu son petit déjeuner à 7h.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Si l’enfant a faim en fin de matinée, c’est que sa digestion du petit déjeuner est finie, il pourrait donc manger (si cela est autorisé par la Direction !) un fruit ou quelques oléagineux. </a:t>
            </a: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Mais si cela n’est pas possible pour des raisons sanitaires (port du masque… à la récréation), il faudrait l’habituer à manger un peu plus le matin, surtout la version salée (pain, jambon ou fromage ou œuf) pour que cela lui tienne au ventre et tenir jusqu’à midi sans avoir faim. </a:t>
            </a: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Donc pour ma part, je ne vois pas d’objection à lui laisser la possibilité s’il a faim de manger un petit fruit (mandarine, pomme) ou quelques oléagineux (amandes, noisettes) vers 10h30.</a:t>
            </a:r>
          </a:p>
          <a:p>
            <a:endParaRPr lang="fr-FR" dirty="0"/>
          </a:p>
        </p:txBody>
      </p:sp>
    </p:spTree>
    <p:extLst>
      <p:ext uri="{BB962C8B-B14F-4D97-AF65-F5344CB8AC3E}">
        <p14:creationId xmlns:p14="http://schemas.microsoft.com/office/powerpoint/2010/main" val="3868172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8D5B25-496F-4CA5-B0D0-02DA78A23A38}"/>
              </a:ext>
            </a:extLst>
          </p:cNvPr>
          <p:cNvSpPr>
            <a:spLocks noGrp="1"/>
          </p:cNvSpPr>
          <p:nvPr>
            <p:ph type="title"/>
          </p:nvPr>
        </p:nvSpPr>
        <p:spPr/>
        <p:txBody>
          <a:bodyPr/>
          <a:lstStyle/>
          <a:p>
            <a:r>
              <a:rPr lang="fr-FR" dirty="0"/>
              <a:t>Merci pour votre écoute …</a:t>
            </a:r>
          </a:p>
        </p:txBody>
      </p:sp>
      <p:sp>
        <p:nvSpPr>
          <p:cNvPr id="3" name="Espace réservé du contenu 2">
            <a:extLst>
              <a:ext uri="{FF2B5EF4-FFF2-40B4-BE49-F238E27FC236}">
                <a16:creationId xmlns:a16="http://schemas.microsoft.com/office/drawing/2014/main" id="{EF7CEFEB-1854-4A93-A4DA-4F314D50CCE6}"/>
              </a:ext>
            </a:extLst>
          </p:cNvPr>
          <p:cNvSpPr>
            <a:spLocks noGrp="1"/>
          </p:cNvSpPr>
          <p:nvPr>
            <p:ph idx="1"/>
          </p:nvPr>
        </p:nvSpPr>
        <p:spPr/>
        <p:txBody>
          <a:bodyPr>
            <a:normAutofit/>
          </a:bodyPr>
          <a:lstStyle/>
          <a:p>
            <a:r>
              <a:rPr lang="fr-FR" sz="2400" dirty="0"/>
              <a:t>Véronique BECK, diététicienne-Nutritionniste, naturopathe</a:t>
            </a:r>
          </a:p>
          <a:p>
            <a:r>
              <a:rPr lang="fr-FR" sz="2400" dirty="0"/>
              <a:t>58 rue de Mulhouse, 68390 Sausheim</a:t>
            </a:r>
          </a:p>
          <a:p>
            <a:r>
              <a:rPr lang="fr-FR" sz="2400" dirty="0"/>
              <a:t>Tél 06 87 56 07 64</a:t>
            </a:r>
          </a:p>
          <a:p>
            <a:r>
              <a:rPr lang="fr-FR" sz="2400" dirty="0"/>
              <a:t>E-mail : </a:t>
            </a:r>
            <a:r>
              <a:rPr lang="fr-FR" sz="2400" dirty="0">
                <a:hlinkClick r:id="rId2"/>
              </a:rPr>
              <a:t>veronique.beck68@orange.fr</a:t>
            </a:r>
            <a:endParaRPr lang="fr-FR" sz="2400" dirty="0"/>
          </a:p>
          <a:p>
            <a:r>
              <a:rPr lang="fr-FR" sz="2400" dirty="0"/>
              <a:t>You tube : Véronique BECK</a:t>
            </a:r>
          </a:p>
        </p:txBody>
      </p:sp>
    </p:spTree>
    <p:extLst>
      <p:ext uri="{BB962C8B-B14F-4D97-AF65-F5344CB8AC3E}">
        <p14:creationId xmlns:p14="http://schemas.microsoft.com/office/powerpoint/2010/main" val="2487805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101E06-6E8D-45D4-823C-F0E1835566FB}"/>
              </a:ext>
            </a:extLst>
          </p:cNvPr>
          <p:cNvSpPr>
            <a:spLocks noGrp="1"/>
          </p:cNvSpPr>
          <p:nvPr>
            <p:ph type="title"/>
          </p:nvPr>
        </p:nvSpPr>
        <p:spPr/>
        <p:txBody>
          <a:bodyPr/>
          <a:lstStyle/>
          <a:p>
            <a:pPr algn="ctr"/>
            <a:r>
              <a:rPr lang="fr-FR" dirty="0"/>
              <a:t>Mes ouvrages</a:t>
            </a:r>
          </a:p>
        </p:txBody>
      </p:sp>
      <p:sp>
        <p:nvSpPr>
          <p:cNvPr id="3" name="Espace réservé du contenu 2">
            <a:extLst>
              <a:ext uri="{FF2B5EF4-FFF2-40B4-BE49-F238E27FC236}">
                <a16:creationId xmlns:a16="http://schemas.microsoft.com/office/drawing/2014/main" id="{50645B89-CA15-4698-9E2D-813F11535846}"/>
              </a:ext>
            </a:extLst>
          </p:cNvPr>
          <p:cNvSpPr>
            <a:spLocks noGrp="1"/>
          </p:cNvSpPr>
          <p:nvPr>
            <p:ph idx="1"/>
          </p:nvPr>
        </p:nvSpPr>
        <p:spPr/>
        <p:txBody>
          <a:bodyPr/>
          <a:lstStyle/>
          <a:p>
            <a:r>
              <a:rPr lang="fr-FR" sz="1800" dirty="0"/>
              <a:t>« Mes astuces anti-grignotage, c’est parti », Editions Jouvence</a:t>
            </a:r>
          </a:p>
          <a:p>
            <a:r>
              <a:rPr lang="fr-FR" dirty="0"/>
              <a:t>7,90 €</a:t>
            </a:r>
            <a:endParaRPr lang="fr-FR" sz="1800" dirty="0"/>
          </a:p>
          <a:p>
            <a:endParaRPr lang="fr-FR" dirty="0"/>
          </a:p>
          <a:p>
            <a:endParaRPr lang="fr-FR" sz="1800" dirty="0"/>
          </a:p>
          <a:p>
            <a:r>
              <a:rPr lang="fr-FR" sz="1800" dirty="0"/>
              <a:t> « Réduire la consommation de viande, c’est parti », Editions Jouvence.</a:t>
            </a:r>
          </a:p>
          <a:p>
            <a:r>
              <a:rPr lang="fr-FR" dirty="0"/>
              <a:t>7,90 €</a:t>
            </a:r>
            <a:endParaRPr lang="fr-FR" sz="1800" dirty="0"/>
          </a:p>
          <a:p>
            <a:pPr marL="0" indent="0">
              <a:buNone/>
            </a:pPr>
            <a:endParaRPr lang="fr-FR" dirty="0"/>
          </a:p>
          <a:p>
            <a:pPr marL="0" indent="0">
              <a:buNone/>
            </a:pPr>
            <a:endParaRPr lang="fr-FR" dirty="0"/>
          </a:p>
          <a:p>
            <a:pPr marL="0" indent="0">
              <a:buNone/>
            </a:pPr>
            <a:r>
              <a:rPr lang="fr-FR" dirty="0"/>
              <a:t>Chez votre libraire, Cultura, FNAC….</a:t>
            </a:r>
          </a:p>
        </p:txBody>
      </p:sp>
      <p:pic>
        <p:nvPicPr>
          <p:cNvPr id="5" name="Image 4">
            <a:extLst>
              <a:ext uri="{FF2B5EF4-FFF2-40B4-BE49-F238E27FC236}">
                <a16:creationId xmlns:a16="http://schemas.microsoft.com/office/drawing/2014/main" id="{2730082A-8B7B-4DC2-BC48-E6D46BE42ADB}"/>
              </a:ext>
            </a:extLst>
          </p:cNvPr>
          <p:cNvPicPr>
            <a:picLocks noChangeAspect="1"/>
          </p:cNvPicPr>
          <p:nvPr/>
        </p:nvPicPr>
        <p:blipFill>
          <a:blip r:embed="rId2"/>
          <a:stretch>
            <a:fillRect/>
          </a:stretch>
        </p:blipFill>
        <p:spPr>
          <a:xfrm>
            <a:off x="8175913" y="657442"/>
            <a:ext cx="2776105" cy="2776105"/>
          </a:xfrm>
          <a:prstGeom prst="rect">
            <a:avLst/>
          </a:prstGeom>
        </p:spPr>
      </p:pic>
      <p:pic>
        <p:nvPicPr>
          <p:cNvPr id="9" name="Image 8">
            <a:extLst>
              <a:ext uri="{FF2B5EF4-FFF2-40B4-BE49-F238E27FC236}">
                <a16:creationId xmlns:a16="http://schemas.microsoft.com/office/drawing/2014/main" id="{831A29E7-C1F4-4C80-AD30-73C7BA944BB1}"/>
              </a:ext>
            </a:extLst>
          </p:cNvPr>
          <p:cNvPicPr>
            <a:picLocks noChangeAspect="1"/>
          </p:cNvPicPr>
          <p:nvPr/>
        </p:nvPicPr>
        <p:blipFill>
          <a:blip r:embed="rId2"/>
          <a:stretch>
            <a:fillRect/>
          </a:stretch>
        </p:blipFill>
        <p:spPr>
          <a:xfrm>
            <a:off x="8891627" y="3968029"/>
            <a:ext cx="2060391" cy="2776105"/>
          </a:xfrm>
          <a:prstGeom prst="rect">
            <a:avLst/>
          </a:prstGeom>
        </p:spPr>
      </p:pic>
    </p:spTree>
    <p:extLst>
      <p:ext uri="{BB962C8B-B14F-4D97-AF65-F5344CB8AC3E}">
        <p14:creationId xmlns:p14="http://schemas.microsoft.com/office/powerpoint/2010/main" val="1439611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B9BEC-4A5F-4A22-9D24-BC264ED3ACC2}"/>
              </a:ext>
            </a:extLst>
          </p:cNvPr>
          <p:cNvSpPr>
            <a:spLocks noGrp="1"/>
          </p:cNvSpPr>
          <p:nvPr>
            <p:ph type="ctrTitle"/>
          </p:nvPr>
        </p:nvSpPr>
        <p:spPr>
          <a:xfrm>
            <a:off x="1428750" y="1330036"/>
            <a:ext cx="7766936" cy="706791"/>
          </a:xfrm>
        </p:spPr>
        <p:txBody>
          <a:bodyPr/>
          <a:lstStyle/>
          <a:p>
            <a:r>
              <a:rPr lang="fr-FR" sz="4000" dirty="0"/>
              <a:t>Le petit déjeuner, c’est sacré !</a:t>
            </a:r>
          </a:p>
        </p:txBody>
      </p:sp>
      <p:sp>
        <p:nvSpPr>
          <p:cNvPr id="3" name="Sous-titre 2">
            <a:extLst>
              <a:ext uri="{FF2B5EF4-FFF2-40B4-BE49-F238E27FC236}">
                <a16:creationId xmlns:a16="http://schemas.microsoft.com/office/drawing/2014/main" id="{089789BC-F183-45A4-A36E-7B8D447C5163}"/>
              </a:ext>
            </a:extLst>
          </p:cNvPr>
          <p:cNvSpPr>
            <a:spLocks noGrp="1"/>
          </p:cNvSpPr>
          <p:nvPr>
            <p:ph type="subTitle" idx="1"/>
          </p:nvPr>
        </p:nvSpPr>
        <p:spPr>
          <a:xfrm>
            <a:off x="814341" y="4967861"/>
            <a:ext cx="7766936" cy="1096899"/>
          </a:xfrm>
        </p:spPr>
        <p:txBody>
          <a:bodyPr/>
          <a:lstStyle/>
          <a:p>
            <a:pPr algn="l"/>
            <a:r>
              <a:rPr lang="fr-FR" dirty="0">
                <a:solidFill>
                  <a:srgbClr val="FF0000"/>
                </a:solidFill>
              </a:rPr>
              <a:t>Véronique BECK – Diététicienne-Nutritionniste, Naturopathe, </a:t>
            </a:r>
          </a:p>
          <a:p>
            <a:pPr algn="l"/>
            <a:r>
              <a:rPr lang="fr-FR" dirty="0">
                <a:solidFill>
                  <a:srgbClr val="FF0000"/>
                </a:solidFill>
              </a:rPr>
              <a:t>Ingénieur agro-alimentaire, Auteur</a:t>
            </a:r>
          </a:p>
        </p:txBody>
      </p:sp>
      <p:pic>
        <p:nvPicPr>
          <p:cNvPr id="5" name="Image 4">
            <a:extLst>
              <a:ext uri="{FF2B5EF4-FFF2-40B4-BE49-F238E27FC236}">
                <a16:creationId xmlns:a16="http://schemas.microsoft.com/office/drawing/2014/main" id="{E68AFFF2-AF46-420A-B73A-417DE30321B8}"/>
              </a:ext>
            </a:extLst>
          </p:cNvPr>
          <p:cNvPicPr>
            <a:picLocks noChangeAspect="1"/>
          </p:cNvPicPr>
          <p:nvPr/>
        </p:nvPicPr>
        <p:blipFill>
          <a:blip r:embed="rId2"/>
          <a:stretch>
            <a:fillRect/>
          </a:stretch>
        </p:blipFill>
        <p:spPr>
          <a:xfrm>
            <a:off x="1590195" y="2679193"/>
            <a:ext cx="2528802" cy="1646302"/>
          </a:xfrm>
          <a:prstGeom prst="rect">
            <a:avLst/>
          </a:prstGeom>
        </p:spPr>
      </p:pic>
      <p:pic>
        <p:nvPicPr>
          <p:cNvPr id="7" name="Image 6">
            <a:extLst>
              <a:ext uri="{FF2B5EF4-FFF2-40B4-BE49-F238E27FC236}">
                <a16:creationId xmlns:a16="http://schemas.microsoft.com/office/drawing/2014/main" id="{5056511D-D44F-46A5-831C-C10342455B72}"/>
              </a:ext>
            </a:extLst>
          </p:cNvPr>
          <p:cNvPicPr>
            <a:picLocks noChangeAspect="1"/>
          </p:cNvPicPr>
          <p:nvPr/>
        </p:nvPicPr>
        <p:blipFill>
          <a:blip r:embed="rId2"/>
          <a:stretch>
            <a:fillRect/>
          </a:stretch>
        </p:blipFill>
        <p:spPr>
          <a:xfrm>
            <a:off x="4426259" y="2682049"/>
            <a:ext cx="2619048" cy="1742857"/>
          </a:xfrm>
          <a:prstGeom prst="rect">
            <a:avLst/>
          </a:prstGeom>
        </p:spPr>
      </p:pic>
      <p:pic>
        <p:nvPicPr>
          <p:cNvPr id="11" name="Image 10">
            <a:extLst>
              <a:ext uri="{FF2B5EF4-FFF2-40B4-BE49-F238E27FC236}">
                <a16:creationId xmlns:a16="http://schemas.microsoft.com/office/drawing/2014/main" id="{AE512EA9-AACA-4148-8AF0-74C6D7E01D6B}"/>
              </a:ext>
            </a:extLst>
          </p:cNvPr>
          <p:cNvPicPr>
            <a:picLocks noChangeAspect="1"/>
          </p:cNvPicPr>
          <p:nvPr/>
        </p:nvPicPr>
        <p:blipFill>
          <a:blip r:embed="rId2"/>
          <a:stretch>
            <a:fillRect/>
          </a:stretch>
        </p:blipFill>
        <p:spPr>
          <a:xfrm>
            <a:off x="7458595" y="2682048"/>
            <a:ext cx="2631833" cy="1742858"/>
          </a:xfrm>
          <a:prstGeom prst="rect">
            <a:avLst/>
          </a:prstGeom>
        </p:spPr>
      </p:pic>
    </p:spTree>
    <p:extLst>
      <p:ext uri="{BB962C8B-B14F-4D97-AF65-F5344CB8AC3E}">
        <p14:creationId xmlns:p14="http://schemas.microsoft.com/office/powerpoint/2010/main" val="806396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4E75C5-3329-468A-9F65-172D6FEAB54C}"/>
              </a:ext>
            </a:extLst>
          </p:cNvPr>
          <p:cNvSpPr>
            <a:spLocks noGrp="1"/>
          </p:cNvSpPr>
          <p:nvPr>
            <p:ph type="title"/>
          </p:nvPr>
        </p:nvSpPr>
        <p:spPr>
          <a:xfrm>
            <a:off x="677334" y="609600"/>
            <a:ext cx="8596668" cy="1052945"/>
          </a:xfrm>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1/ Le problème du goûter de 10H : </a:t>
            </a:r>
            <a:endParaRPr lang="fr-FR" dirty="0"/>
          </a:p>
        </p:txBody>
      </p:sp>
      <p:sp>
        <p:nvSpPr>
          <p:cNvPr id="3" name="Espace réservé du contenu 2">
            <a:extLst>
              <a:ext uri="{FF2B5EF4-FFF2-40B4-BE49-F238E27FC236}">
                <a16:creationId xmlns:a16="http://schemas.microsoft.com/office/drawing/2014/main" id="{C4F605A4-0557-46C7-80A4-30EC4FCCAB85}"/>
              </a:ext>
            </a:extLst>
          </p:cNvPr>
          <p:cNvSpPr>
            <a:spLocks noGrp="1"/>
          </p:cNvSpPr>
          <p:nvPr>
            <p:ph idx="1"/>
          </p:nvPr>
        </p:nvSpPr>
        <p:spPr>
          <a:xfrm>
            <a:off x="677334" y="1524001"/>
            <a:ext cx="8596668" cy="5098472"/>
          </a:xfrm>
        </p:spPr>
        <p:txBody>
          <a:bodyPr>
            <a:normAutofit/>
          </a:bodyPr>
          <a:lstStyle/>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Pas besoin de manger à 10h avec un petit déjeuner dans l’estomac.</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Trop souvent un mauvais choix : trop sucré ou trop gras : biscuits, gâteaux, chocolat, chips….</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Un apport calorique trop important et trop rapproché du repas du midi</a:t>
            </a:r>
          </a:p>
          <a:p>
            <a:pPr marL="0" indent="0">
              <a:buNone/>
            </a:pPr>
            <a:endParaRPr lang="fr-FR" dirty="0"/>
          </a:p>
        </p:txBody>
      </p:sp>
      <p:pic>
        <p:nvPicPr>
          <p:cNvPr id="9" name="Image 8">
            <a:extLst>
              <a:ext uri="{FF2B5EF4-FFF2-40B4-BE49-F238E27FC236}">
                <a16:creationId xmlns:a16="http://schemas.microsoft.com/office/drawing/2014/main" id="{0B8D604A-89BA-4E1F-A089-4EB6876C6147}"/>
              </a:ext>
            </a:extLst>
          </p:cNvPr>
          <p:cNvPicPr>
            <a:picLocks noChangeAspect="1"/>
          </p:cNvPicPr>
          <p:nvPr/>
        </p:nvPicPr>
        <p:blipFill>
          <a:blip r:embed="rId2"/>
          <a:stretch>
            <a:fillRect/>
          </a:stretch>
        </p:blipFill>
        <p:spPr>
          <a:xfrm>
            <a:off x="1058487" y="4545677"/>
            <a:ext cx="2926080" cy="1950720"/>
          </a:xfrm>
          <a:prstGeom prst="rect">
            <a:avLst/>
          </a:prstGeom>
        </p:spPr>
      </p:pic>
      <p:pic>
        <p:nvPicPr>
          <p:cNvPr id="11" name="Image 10">
            <a:extLst>
              <a:ext uri="{FF2B5EF4-FFF2-40B4-BE49-F238E27FC236}">
                <a16:creationId xmlns:a16="http://schemas.microsoft.com/office/drawing/2014/main" id="{12C81426-49D0-4161-A332-A230D82299E3}"/>
              </a:ext>
            </a:extLst>
          </p:cNvPr>
          <p:cNvPicPr>
            <a:picLocks noChangeAspect="1"/>
          </p:cNvPicPr>
          <p:nvPr/>
        </p:nvPicPr>
        <p:blipFill>
          <a:blip r:embed="rId2"/>
          <a:stretch>
            <a:fillRect/>
          </a:stretch>
        </p:blipFill>
        <p:spPr>
          <a:xfrm>
            <a:off x="5730935" y="4410074"/>
            <a:ext cx="2476500" cy="1847850"/>
          </a:xfrm>
          <a:prstGeom prst="rect">
            <a:avLst/>
          </a:prstGeom>
        </p:spPr>
      </p:pic>
    </p:spTree>
    <p:extLst>
      <p:ext uri="{BB962C8B-B14F-4D97-AF65-F5344CB8AC3E}">
        <p14:creationId xmlns:p14="http://schemas.microsoft.com/office/powerpoint/2010/main" val="373319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01606-B11D-44E7-8626-E1CC0EC2A6DC}"/>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1/ Le problème du goûter de 10H : </a:t>
            </a:r>
            <a:endParaRPr lang="fr-FR" dirty="0"/>
          </a:p>
        </p:txBody>
      </p:sp>
      <p:sp>
        <p:nvSpPr>
          <p:cNvPr id="3" name="Espace réservé du contenu 2">
            <a:extLst>
              <a:ext uri="{FF2B5EF4-FFF2-40B4-BE49-F238E27FC236}">
                <a16:creationId xmlns:a16="http://schemas.microsoft.com/office/drawing/2014/main" id="{3560D3C7-FBA7-451E-BAAB-DBE0FF9210F4}"/>
              </a:ext>
            </a:extLst>
          </p:cNvPr>
          <p:cNvSpPr>
            <a:spLocks noGrp="1"/>
          </p:cNvSpPr>
          <p:nvPr>
            <p:ph idx="1"/>
          </p:nvPr>
        </p:nvSpPr>
        <p:spPr>
          <a:xfrm>
            <a:off x="677334" y="1427018"/>
            <a:ext cx="8596668" cy="5056909"/>
          </a:xfrm>
        </p:spPr>
        <p:txBody>
          <a:bodyPr>
            <a:normAutofit/>
          </a:bodyPr>
          <a:lstStyle/>
          <a:p>
            <a:pPr marL="0" indent="0">
              <a:buNone/>
            </a:pPr>
            <a:r>
              <a:rPr lang="fr-FR" sz="2400" u="sng" dirty="0">
                <a:latin typeface="Calibri" panose="020F0502020204030204" pitchFamily="34" charset="0"/>
                <a:ea typeface="Calibri" panose="020F0502020204030204" pitchFamily="34" charset="0"/>
                <a:cs typeface="Times New Roman" panose="02020603050405020304" pitchFamily="18" charset="0"/>
              </a:rPr>
              <a:t>Conséquences santé : </a:t>
            </a:r>
          </a:p>
          <a:p>
            <a:r>
              <a:rPr lang="fr-FR" sz="2400" dirty="0">
                <a:latin typeface="Calibri" panose="020F0502020204030204" pitchFamily="34" charset="0"/>
                <a:ea typeface="Calibri" panose="020F0502020204030204" pitchFamily="34" charset="0"/>
                <a:cs typeface="Times New Roman" panose="02020603050405020304" pitchFamily="18" charset="0"/>
              </a:rPr>
              <a:t>caries, </a:t>
            </a:r>
          </a:p>
          <a:p>
            <a:r>
              <a:rPr lang="fr-FR" sz="2400" dirty="0">
                <a:latin typeface="Calibri" panose="020F0502020204030204" pitchFamily="34" charset="0"/>
                <a:ea typeface="Calibri" panose="020F0502020204030204" pitchFamily="34" charset="0"/>
                <a:cs typeface="Times New Roman" panose="02020603050405020304" pitchFamily="18" charset="0"/>
              </a:rPr>
              <a:t>prise de poids par un apport calorique trop important, </a:t>
            </a:r>
          </a:p>
          <a:p>
            <a:r>
              <a:rPr lang="fr-FR" sz="2400" dirty="0">
                <a:latin typeface="Calibri" panose="020F0502020204030204" pitchFamily="34" charset="0"/>
                <a:ea typeface="Calibri" panose="020F0502020204030204" pitchFamily="34" charset="0"/>
                <a:cs typeface="Times New Roman" panose="02020603050405020304" pitchFamily="18" charset="0"/>
              </a:rPr>
              <a:t>stimule l’appétence pour le sucré et le salé, comparable au grignotage, </a:t>
            </a:r>
          </a:p>
          <a:p>
            <a:r>
              <a:rPr lang="fr-FR" sz="2400" dirty="0">
                <a:latin typeface="Calibri" panose="020F0502020204030204" pitchFamily="34" charset="0"/>
                <a:ea typeface="Calibri" panose="020F0502020204030204" pitchFamily="34" charset="0"/>
                <a:cs typeface="Times New Roman" panose="02020603050405020304" pitchFamily="18" charset="0"/>
              </a:rPr>
              <a:t>moins d’appétit le midi, </a:t>
            </a:r>
          </a:p>
          <a:p>
            <a:r>
              <a:rPr lang="fr-FR" sz="2400" dirty="0">
                <a:latin typeface="Calibri" panose="020F0502020204030204" pitchFamily="34" charset="0"/>
                <a:ea typeface="Calibri" panose="020F0502020204030204" pitchFamily="34" charset="0"/>
                <a:cs typeface="Times New Roman" panose="02020603050405020304" pitchFamily="18" charset="0"/>
              </a:rPr>
              <a:t>acné ou problèmes de peau, </a:t>
            </a:r>
          </a:p>
          <a:p>
            <a:r>
              <a:rPr lang="fr-FR" sz="2400" dirty="0">
                <a:latin typeface="Calibri" panose="020F0502020204030204" pitchFamily="34" charset="0"/>
                <a:ea typeface="Calibri" panose="020F0502020204030204" pitchFamily="34" charset="0"/>
                <a:cs typeface="Times New Roman" panose="02020603050405020304" pitchFamily="18" charset="0"/>
              </a:rPr>
              <a:t>perturbe les rythmes des repas, </a:t>
            </a:r>
          </a:p>
          <a:p>
            <a:r>
              <a:rPr lang="fr-FR" sz="2400" dirty="0">
                <a:latin typeface="Calibri" panose="020F0502020204030204" pitchFamily="34" charset="0"/>
                <a:ea typeface="Calibri" panose="020F0502020204030204" pitchFamily="34" charset="0"/>
                <a:cs typeface="Times New Roman" panose="02020603050405020304" pitchFamily="18" charset="0"/>
              </a:rPr>
              <a:t>troubles digestifs avec les sucres fermentescibles, </a:t>
            </a:r>
          </a:p>
          <a:p>
            <a:r>
              <a:rPr lang="fr-FR" sz="2400" dirty="0">
                <a:latin typeface="Calibri" panose="020F0502020204030204" pitchFamily="34" charset="0"/>
                <a:ea typeface="Calibri" panose="020F0502020204030204" pitchFamily="34" charset="0"/>
                <a:cs typeface="Times New Roman" panose="02020603050405020304" pitchFamily="18" charset="0"/>
              </a:rPr>
              <a:t>hypoglycémie en fin de matinée.</a:t>
            </a:r>
          </a:p>
          <a:p>
            <a:endParaRPr lang="fr-FR" dirty="0"/>
          </a:p>
        </p:txBody>
      </p:sp>
    </p:spTree>
    <p:extLst>
      <p:ext uri="{BB962C8B-B14F-4D97-AF65-F5344CB8AC3E}">
        <p14:creationId xmlns:p14="http://schemas.microsoft.com/office/powerpoint/2010/main" val="114571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843EBA-0C0B-408F-B368-5266623B0CAE}"/>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2/ Les bonnes solutions au goûter :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3801723D-F2CC-41D9-BE00-109A804C901D}"/>
              </a:ext>
            </a:extLst>
          </p:cNvPr>
          <p:cNvSpPr>
            <a:spLocks noGrp="1"/>
          </p:cNvSpPr>
          <p:nvPr>
            <p:ph idx="1"/>
          </p:nvPr>
        </p:nvSpPr>
        <p:spPr>
          <a:xfrm>
            <a:off x="677334" y="1690255"/>
            <a:ext cx="8596668" cy="4807527"/>
          </a:xfrm>
        </p:spPr>
        <p:txBody>
          <a:bodyPr/>
          <a:lstStyle/>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Pas de goûter, car pas de besoin, si petit déjeuner le matin</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Boire de l’eau , pas de jus de fruits ni sirop</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Les jus de fruits : un faux-ami : que du sucre, pas de fibres, hypoglycémie</a:t>
            </a:r>
          </a:p>
          <a:p>
            <a:pPr lvl="0">
              <a:lnSpc>
                <a:spcPct val="107000"/>
              </a:lnSpc>
              <a:spcAft>
                <a:spcPts val="800"/>
              </a:spcAft>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Si faim et si sport : un fruit, une compote sans sucre ajouté ou quelques amandes ou noisettes, des légumes (tomates cerises, carottes à croquer).</a:t>
            </a:r>
          </a:p>
          <a:p>
            <a:endParaRPr lang="fr-FR" dirty="0"/>
          </a:p>
        </p:txBody>
      </p:sp>
      <p:pic>
        <p:nvPicPr>
          <p:cNvPr id="5" name="Image 4">
            <a:extLst>
              <a:ext uri="{FF2B5EF4-FFF2-40B4-BE49-F238E27FC236}">
                <a16:creationId xmlns:a16="http://schemas.microsoft.com/office/drawing/2014/main" id="{FA4A6077-42DB-4208-9C6B-94938CB7E7B8}"/>
              </a:ext>
            </a:extLst>
          </p:cNvPr>
          <p:cNvPicPr>
            <a:picLocks noChangeAspect="1"/>
          </p:cNvPicPr>
          <p:nvPr/>
        </p:nvPicPr>
        <p:blipFill>
          <a:blip r:embed="rId2"/>
          <a:stretch>
            <a:fillRect/>
          </a:stretch>
        </p:blipFill>
        <p:spPr>
          <a:xfrm>
            <a:off x="6851073" y="4689763"/>
            <a:ext cx="2001982" cy="2001982"/>
          </a:xfrm>
          <a:prstGeom prst="rect">
            <a:avLst/>
          </a:prstGeom>
        </p:spPr>
      </p:pic>
      <p:pic>
        <p:nvPicPr>
          <p:cNvPr id="7" name="Image 6">
            <a:extLst>
              <a:ext uri="{FF2B5EF4-FFF2-40B4-BE49-F238E27FC236}">
                <a16:creationId xmlns:a16="http://schemas.microsoft.com/office/drawing/2014/main" id="{8EF2215D-C98F-4EB0-83C6-9A854140E7BA}"/>
              </a:ext>
            </a:extLst>
          </p:cNvPr>
          <p:cNvPicPr>
            <a:picLocks noChangeAspect="1"/>
          </p:cNvPicPr>
          <p:nvPr/>
        </p:nvPicPr>
        <p:blipFill>
          <a:blip r:embed="rId2"/>
          <a:stretch>
            <a:fillRect/>
          </a:stretch>
        </p:blipFill>
        <p:spPr>
          <a:xfrm>
            <a:off x="1396386" y="5135877"/>
            <a:ext cx="1723810" cy="1361905"/>
          </a:xfrm>
          <a:prstGeom prst="rect">
            <a:avLst/>
          </a:prstGeom>
        </p:spPr>
      </p:pic>
      <p:pic>
        <p:nvPicPr>
          <p:cNvPr id="11" name="Image 10">
            <a:extLst>
              <a:ext uri="{FF2B5EF4-FFF2-40B4-BE49-F238E27FC236}">
                <a16:creationId xmlns:a16="http://schemas.microsoft.com/office/drawing/2014/main" id="{B8303307-A33E-4699-BC49-A04439BD836B}"/>
              </a:ext>
            </a:extLst>
          </p:cNvPr>
          <p:cNvPicPr>
            <a:picLocks noChangeAspect="1"/>
          </p:cNvPicPr>
          <p:nvPr/>
        </p:nvPicPr>
        <p:blipFill>
          <a:blip r:embed="rId2"/>
          <a:stretch>
            <a:fillRect/>
          </a:stretch>
        </p:blipFill>
        <p:spPr>
          <a:xfrm>
            <a:off x="3495675" y="5066868"/>
            <a:ext cx="2299509" cy="1527896"/>
          </a:xfrm>
          <a:prstGeom prst="rect">
            <a:avLst/>
          </a:prstGeom>
        </p:spPr>
      </p:pic>
    </p:spTree>
    <p:extLst>
      <p:ext uri="{BB962C8B-B14F-4D97-AF65-F5344CB8AC3E}">
        <p14:creationId xmlns:p14="http://schemas.microsoft.com/office/powerpoint/2010/main" val="193843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AA671F-8F8E-46D9-B0F8-93CF27CA412E}"/>
              </a:ext>
            </a:extLst>
          </p:cNvPr>
          <p:cNvSpPr>
            <a:spLocks noGrp="1"/>
          </p:cNvSpPr>
          <p:nvPr>
            <p:ph type="title"/>
          </p:nvPr>
        </p:nvSpPr>
        <p:spPr/>
        <p:txBody>
          <a:bodyPr/>
          <a:lstStyle/>
          <a:p>
            <a:r>
              <a:rPr lang="fr-FR" u="sng" dirty="0">
                <a:latin typeface="Calibri" panose="020F0502020204030204" pitchFamily="34" charset="0"/>
                <a:ea typeface="Calibri" panose="020F0502020204030204" pitchFamily="34" charset="0"/>
                <a:cs typeface="Times New Roman" panose="02020603050405020304" pitchFamily="18" charset="0"/>
              </a:rPr>
              <a:t>3/ Le goûter de 16-17h :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5AE1E88D-58C7-48B4-8E12-4EE3AB8CF6D8}"/>
              </a:ext>
            </a:extLst>
          </p:cNvPr>
          <p:cNvSpPr>
            <a:spLocks noGrp="1"/>
          </p:cNvSpPr>
          <p:nvPr>
            <p:ph idx="1"/>
          </p:nvPr>
        </p:nvSpPr>
        <p:spPr>
          <a:xfrm>
            <a:off x="677334" y="1316183"/>
            <a:ext cx="8596668" cy="5112326"/>
          </a:xfrm>
        </p:spPr>
        <p:txBody>
          <a:bodyPr>
            <a:normAutofit lnSpcReduction="10000"/>
          </a:bodyPr>
          <a:lstStyle/>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Répondre aux besoins énergétiques importants liés à la forte croissance des enfants et adolescents : un apport calorique supplémentaire de bonne qualité nutritionnel.</a:t>
            </a:r>
          </a:p>
          <a:p>
            <a:pPr lvl="0">
              <a:lnSpc>
                <a:spcPct val="107000"/>
              </a:lnSpc>
              <a:buFont typeface="Calibri" panose="020F0502020204030204" pitchFamily="34" charset="0"/>
              <a:buChar char="-"/>
            </a:pPr>
            <a:r>
              <a:rPr lang="fr-FR" sz="2400" dirty="0">
                <a:latin typeface="Calibri" panose="020F0502020204030204" pitchFamily="34" charset="0"/>
                <a:ea typeface="Calibri" panose="020F0502020204030204" pitchFamily="34" charset="0"/>
                <a:cs typeface="Times New Roman" panose="02020603050405020304" pitchFamily="18" charset="0"/>
              </a:rPr>
              <a:t>Choix d’un goûter sain : </a:t>
            </a:r>
          </a:p>
          <a:p>
            <a:pPr lvl="1">
              <a:lnSpc>
                <a:spcPct val="107000"/>
              </a:lnSpc>
              <a:buFont typeface="Courier New" panose="02070309020205020404" pitchFamily="49" charset="0"/>
              <a:buChar char="o"/>
            </a:pPr>
            <a:r>
              <a:rPr lang="fr-FR" sz="2400" dirty="0">
                <a:latin typeface="Calibri" panose="020F0502020204030204" pitchFamily="34" charset="0"/>
                <a:ea typeface="Calibri" panose="020F0502020204030204" pitchFamily="34" charset="0"/>
                <a:cs typeface="Times New Roman" panose="02020603050405020304" pitchFamily="18" charset="0"/>
              </a:rPr>
              <a:t> un fruit + 1 tranche de pain et 1 carré de chocolat. </a:t>
            </a:r>
          </a:p>
          <a:p>
            <a:pPr lvl="1">
              <a:lnSpc>
                <a:spcPct val="107000"/>
              </a:lnSpc>
              <a:buFont typeface="Courier New" panose="02070309020205020404" pitchFamily="49" charset="0"/>
              <a:buChar char="o"/>
            </a:pPr>
            <a:r>
              <a:rPr lang="fr-FR" sz="2400" dirty="0">
                <a:latin typeface="Calibri" panose="020F0502020204030204" pitchFamily="34" charset="0"/>
                <a:ea typeface="Calibri" panose="020F0502020204030204" pitchFamily="34" charset="0"/>
                <a:cs typeface="Times New Roman" panose="02020603050405020304" pitchFamily="18" charset="0"/>
              </a:rPr>
              <a:t>Si sport : 1 banane et quelques amandes. </a:t>
            </a:r>
          </a:p>
          <a:p>
            <a:pPr lvl="1">
              <a:lnSpc>
                <a:spcPct val="107000"/>
              </a:lnSpc>
              <a:buFont typeface="Courier New" panose="02070309020205020404" pitchFamily="49" charset="0"/>
              <a:buChar char="o"/>
            </a:pPr>
            <a:r>
              <a:rPr lang="fr-FR" sz="2400" dirty="0">
                <a:latin typeface="Calibri" panose="020F0502020204030204" pitchFamily="34" charset="0"/>
                <a:ea typeface="Calibri" panose="020F0502020204030204" pitchFamily="34" charset="0"/>
                <a:cs typeface="Times New Roman" panose="02020603050405020304" pitchFamily="18" charset="0"/>
              </a:rPr>
              <a:t>Ou 1 yaourt nature et 1 fruit. </a:t>
            </a:r>
          </a:p>
          <a:p>
            <a:pPr lvl="1">
              <a:lnSpc>
                <a:spcPct val="107000"/>
              </a:lnSpc>
              <a:buFont typeface="Courier New" panose="02070309020205020404" pitchFamily="49" charset="0"/>
              <a:buChar char="o"/>
            </a:pPr>
            <a:r>
              <a:rPr lang="fr-FR" sz="2400" dirty="0">
                <a:latin typeface="Calibri" panose="020F0502020204030204" pitchFamily="34" charset="0"/>
                <a:ea typeface="Calibri" panose="020F0502020204030204" pitchFamily="34" charset="0"/>
                <a:cs typeface="Times New Roman" panose="02020603050405020304" pitchFamily="18" charset="0"/>
              </a:rPr>
              <a:t>Attention : Limiter les biscuits sucrés et pâtisseries au week-end.</a:t>
            </a:r>
          </a:p>
          <a:p>
            <a:pPr lvl="1">
              <a:lnSpc>
                <a:spcPct val="107000"/>
              </a:lnSpc>
              <a:spcAft>
                <a:spcPts val="800"/>
              </a:spcAft>
              <a:buFont typeface="Courier New" panose="02070309020205020404" pitchFamily="49" charset="0"/>
              <a:buChar char="o"/>
            </a:pPr>
            <a:r>
              <a:rPr lang="fr-FR" sz="2400" dirty="0">
                <a:latin typeface="Calibri" panose="020F0502020204030204" pitchFamily="34" charset="0"/>
                <a:ea typeface="Calibri" panose="020F0502020204030204" pitchFamily="34" charset="0"/>
                <a:cs typeface="Times New Roman" panose="02020603050405020304" pitchFamily="18" charset="0"/>
              </a:rPr>
              <a:t>Privilégier les gâteaux maison en divisant par 4 la quantité de sucre.</a:t>
            </a:r>
          </a:p>
          <a:p>
            <a:endParaRPr lang="fr-FR" dirty="0"/>
          </a:p>
        </p:txBody>
      </p:sp>
      <p:pic>
        <p:nvPicPr>
          <p:cNvPr id="5" name="Image 4">
            <a:extLst>
              <a:ext uri="{FF2B5EF4-FFF2-40B4-BE49-F238E27FC236}">
                <a16:creationId xmlns:a16="http://schemas.microsoft.com/office/drawing/2014/main" id="{9F1FB25A-FB7A-4E57-ACF7-B0A4ED710E30}"/>
              </a:ext>
            </a:extLst>
          </p:cNvPr>
          <p:cNvPicPr>
            <a:picLocks noChangeAspect="1"/>
          </p:cNvPicPr>
          <p:nvPr/>
        </p:nvPicPr>
        <p:blipFill>
          <a:blip r:embed="rId2"/>
          <a:stretch>
            <a:fillRect/>
          </a:stretch>
        </p:blipFill>
        <p:spPr>
          <a:xfrm>
            <a:off x="8774545" y="2000827"/>
            <a:ext cx="3206637" cy="2178627"/>
          </a:xfrm>
          <a:prstGeom prst="rect">
            <a:avLst/>
          </a:prstGeom>
        </p:spPr>
      </p:pic>
      <p:pic>
        <p:nvPicPr>
          <p:cNvPr id="7" name="Image 6">
            <a:extLst>
              <a:ext uri="{FF2B5EF4-FFF2-40B4-BE49-F238E27FC236}">
                <a16:creationId xmlns:a16="http://schemas.microsoft.com/office/drawing/2014/main" id="{4687796B-42D2-4DD9-B385-4F6C13B3F267}"/>
              </a:ext>
            </a:extLst>
          </p:cNvPr>
          <p:cNvPicPr>
            <a:picLocks noChangeAspect="1"/>
          </p:cNvPicPr>
          <p:nvPr/>
        </p:nvPicPr>
        <p:blipFill>
          <a:blip r:embed="rId2"/>
          <a:stretch>
            <a:fillRect/>
          </a:stretch>
        </p:blipFill>
        <p:spPr>
          <a:xfrm>
            <a:off x="9556163" y="4518881"/>
            <a:ext cx="2142857" cy="2142857"/>
          </a:xfrm>
          <a:prstGeom prst="rect">
            <a:avLst/>
          </a:prstGeom>
        </p:spPr>
      </p:pic>
    </p:spTree>
    <p:extLst>
      <p:ext uri="{BB962C8B-B14F-4D97-AF65-F5344CB8AC3E}">
        <p14:creationId xmlns:p14="http://schemas.microsoft.com/office/powerpoint/2010/main" val="341739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34EC0-092E-4FBC-9F46-7B09F27C6780}"/>
              </a:ext>
            </a:extLst>
          </p:cNvPr>
          <p:cNvSpPr>
            <a:spLocks noGrp="1"/>
          </p:cNvSpPr>
          <p:nvPr>
            <p:ph type="title"/>
          </p:nvPr>
        </p:nvSpPr>
        <p:spPr/>
        <p:txBody>
          <a:bodyPr/>
          <a:lstStyle/>
          <a:p>
            <a:r>
              <a:rPr lang="fr-FR" dirty="0">
                <a:latin typeface="Calibri" panose="020F0502020204030204" pitchFamily="34" charset="0"/>
                <a:ea typeface="Calibri" panose="020F0502020204030204" pitchFamily="34" charset="0"/>
                <a:cs typeface="Times New Roman" panose="02020603050405020304" pitchFamily="18" charset="0"/>
              </a:rPr>
              <a:t>Exemples de goûter de 16-17h :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2DE221EA-AE48-4A59-AE68-A224DE120B6A}"/>
              </a:ext>
            </a:extLst>
          </p:cNvPr>
          <p:cNvSpPr>
            <a:spLocks noGrp="1"/>
          </p:cNvSpPr>
          <p:nvPr>
            <p:ph idx="1"/>
          </p:nvPr>
        </p:nvSpPr>
        <p:spPr>
          <a:xfrm>
            <a:off x="677334" y="1496291"/>
            <a:ext cx="8596668" cy="4752109"/>
          </a:xfrm>
        </p:spPr>
        <p:txBody>
          <a:bodyPr/>
          <a:lstStyle/>
          <a:p>
            <a:r>
              <a:rPr lang="fr-FR" sz="2800" u="sng" dirty="0"/>
              <a:t>Faim de moineau</a:t>
            </a:r>
            <a:r>
              <a:rPr lang="fr-FR" sz="2800" dirty="0"/>
              <a:t>	1 mandarine ou quelques fraises bio, 1 verre d’eau</a:t>
            </a:r>
          </a:p>
          <a:p>
            <a:r>
              <a:rPr lang="fr-FR" sz="2800" u="sng" dirty="0"/>
              <a:t>Petite faim	</a:t>
            </a:r>
            <a:r>
              <a:rPr lang="fr-FR" sz="2800" dirty="0"/>
              <a:t>1 pomme + 1 yaourt nature avec 1 </a:t>
            </a:r>
            <a:r>
              <a:rPr lang="fr-FR" sz="2800" dirty="0" err="1"/>
              <a:t>càc</a:t>
            </a:r>
            <a:r>
              <a:rPr lang="fr-FR" sz="2800" dirty="0"/>
              <a:t> de sucre vanillé, 1 tisane</a:t>
            </a:r>
          </a:p>
          <a:p>
            <a:r>
              <a:rPr lang="fr-FR" sz="2800" u="sng" dirty="0"/>
              <a:t>Faim moyenne</a:t>
            </a:r>
            <a:r>
              <a:rPr lang="fr-FR" sz="2800" dirty="0"/>
              <a:t>	1 poire, 1 tranche de pain aux céréales + 2 carrés de chocolat noir + 1 verre d’eau</a:t>
            </a:r>
          </a:p>
          <a:p>
            <a:endParaRPr lang="fr-FR" dirty="0"/>
          </a:p>
        </p:txBody>
      </p:sp>
      <p:pic>
        <p:nvPicPr>
          <p:cNvPr id="5" name="Image 4">
            <a:extLst>
              <a:ext uri="{FF2B5EF4-FFF2-40B4-BE49-F238E27FC236}">
                <a16:creationId xmlns:a16="http://schemas.microsoft.com/office/drawing/2014/main" id="{2F1714F5-0DA1-485F-8692-D1703AB8F10F}"/>
              </a:ext>
            </a:extLst>
          </p:cNvPr>
          <p:cNvPicPr>
            <a:picLocks noChangeAspect="1"/>
          </p:cNvPicPr>
          <p:nvPr/>
        </p:nvPicPr>
        <p:blipFill>
          <a:blip r:embed="rId2"/>
          <a:stretch>
            <a:fillRect/>
          </a:stretch>
        </p:blipFill>
        <p:spPr>
          <a:xfrm>
            <a:off x="2569584" y="5024870"/>
            <a:ext cx="2619375" cy="1743075"/>
          </a:xfrm>
          <a:prstGeom prst="rect">
            <a:avLst/>
          </a:prstGeom>
        </p:spPr>
      </p:pic>
      <p:pic>
        <p:nvPicPr>
          <p:cNvPr id="13" name="Image 12">
            <a:extLst>
              <a:ext uri="{FF2B5EF4-FFF2-40B4-BE49-F238E27FC236}">
                <a16:creationId xmlns:a16="http://schemas.microsoft.com/office/drawing/2014/main" id="{1D91B1AC-1E15-4B84-9978-9F8988DFD6D4}"/>
              </a:ext>
            </a:extLst>
          </p:cNvPr>
          <p:cNvPicPr>
            <a:picLocks noChangeAspect="1"/>
          </p:cNvPicPr>
          <p:nvPr/>
        </p:nvPicPr>
        <p:blipFill>
          <a:blip r:embed="rId2"/>
          <a:stretch>
            <a:fillRect/>
          </a:stretch>
        </p:blipFill>
        <p:spPr>
          <a:xfrm>
            <a:off x="6377421" y="4650797"/>
            <a:ext cx="2457450" cy="1857375"/>
          </a:xfrm>
          <a:prstGeom prst="rect">
            <a:avLst/>
          </a:prstGeom>
        </p:spPr>
      </p:pic>
    </p:spTree>
    <p:extLst>
      <p:ext uri="{BB962C8B-B14F-4D97-AF65-F5344CB8AC3E}">
        <p14:creationId xmlns:p14="http://schemas.microsoft.com/office/powerpoint/2010/main" val="96716563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323</TotalTime>
  <Words>2840</Words>
  <Application>Microsoft Macintosh PowerPoint</Application>
  <PresentationFormat>Grand écran</PresentationFormat>
  <Paragraphs>198</Paragraphs>
  <Slides>36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36</vt:i4>
      </vt:variant>
    </vt:vector>
  </HeadingPairs>
  <TitlesOfParts>
    <vt:vector size="42" baseType="lpstr">
      <vt:lpstr>Arial</vt:lpstr>
      <vt:lpstr>Calibri</vt:lpstr>
      <vt:lpstr>Courier New</vt:lpstr>
      <vt:lpstr>Trebuchet MS</vt:lpstr>
      <vt:lpstr>Wingdings 3</vt:lpstr>
      <vt:lpstr>Facette</vt:lpstr>
      <vt:lpstr>Le petit déjeuner, c’est sacré !</vt:lpstr>
      <vt:lpstr>Bienvenue !</vt:lpstr>
      <vt:lpstr>Bienvenue !</vt:lpstr>
      <vt:lpstr>Le petit déjeuner, c’est sacré !</vt:lpstr>
      <vt:lpstr>1/ Le problème du goûter de 10H : </vt:lpstr>
      <vt:lpstr>1/ Le problème du goûter de 10H : </vt:lpstr>
      <vt:lpstr>2/ Les bonnes solutions au goûter :  </vt:lpstr>
      <vt:lpstr>3/ Le goûter de 16-17h :  </vt:lpstr>
      <vt:lpstr>Exemples de goûter de 16-17h :  </vt:lpstr>
      <vt:lpstr>Exemples de goûter de 16-17h :</vt:lpstr>
      <vt:lpstr>Le goûter de 16-17h :</vt:lpstr>
      <vt:lpstr>4/ Pourquoi un petit déjeuner ? </vt:lpstr>
      <vt:lpstr>4/ Pourquoi un petit déjeuner ?</vt:lpstr>
      <vt:lpstr>5/ Quels petits déjeuners ? </vt:lpstr>
      <vt:lpstr>1 : Le fruit </vt:lpstr>
      <vt:lpstr>2 : le laitage </vt:lpstr>
      <vt:lpstr>3 : la portion de sucres lents </vt:lpstr>
      <vt:lpstr>4 : une boisson pour bien s’hydrater </vt:lpstr>
      <vt:lpstr>Les petits « plus » plaisir </vt:lpstr>
      <vt:lpstr>Remarque sur le sucre </vt:lpstr>
      <vt:lpstr>L’importance des fibres  dans notre alimentation</vt:lpstr>
      <vt:lpstr>L’importance d’un petit déjeuner en famille,  </vt:lpstr>
      <vt:lpstr>6/ Exemples de petit déjeuner : </vt:lpstr>
      <vt:lpstr>6/ Exemples de petit déjeuner : </vt:lpstr>
      <vt:lpstr>6/ Exemples de petit déjeuner : </vt:lpstr>
      <vt:lpstr>6/ Exemples de petit déjeuner : </vt:lpstr>
      <vt:lpstr>Questions/Réponses :  </vt:lpstr>
      <vt:lpstr>Questions/Réponses :</vt:lpstr>
      <vt:lpstr>Questions/Réponses :</vt:lpstr>
      <vt:lpstr>Questions/Réponses :</vt:lpstr>
      <vt:lpstr>Questions/Réponses :</vt:lpstr>
      <vt:lpstr>Questions/Réponses :</vt:lpstr>
      <vt:lpstr>Questions/Réponses :</vt:lpstr>
      <vt:lpstr>Questions/Réponses :</vt:lpstr>
      <vt:lpstr>Merci pour votre écoute …</vt:lpstr>
      <vt:lpstr>Mes ouvrages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veronique.beck68@orange.fr</dc:creator>
  <cp:lastModifiedBy>SCHNOEBELEN Pascale</cp:lastModifiedBy>
  <cp:revision>17</cp:revision>
  <dcterms:created xsi:type="dcterms:W3CDTF">2020-09-25T11:04:46Z</dcterms:created>
  <dcterms:modified xsi:type="dcterms:W3CDTF">2020-11-19T20:51:42Z</dcterms:modified>
</cp:coreProperties>
</file>